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440" r:id="rId4"/>
    <p:sldId id="261" r:id="rId5"/>
    <p:sldId id="468" r:id="rId6"/>
    <p:sldId id="510" r:id="rId7"/>
    <p:sldId id="326" r:id="rId8"/>
    <p:sldId id="328" r:id="rId9"/>
    <p:sldId id="327" r:id="rId10"/>
    <p:sldId id="469" r:id="rId11"/>
    <p:sldId id="470" r:id="rId12"/>
    <p:sldId id="331" r:id="rId13"/>
    <p:sldId id="467" r:id="rId14"/>
    <p:sldId id="531" r:id="rId15"/>
    <p:sldId id="444" r:id="rId16"/>
    <p:sldId id="456" r:id="rId17"/>
    <p:sldId id="457" r:id="rId18"/>
    <p:sldId id="504" r:id="rId19"/>
    <p:sldId id="462" r:id="rId20"/>
    <p:sldId id="460" r:id="rId21"/>
    <p:sldId id="461" r:id="rId22"/>
    <p:sldId id="533" r:id="rId23"/>
    <p:sldId id="526" r:id="rId24"/>
    <p:sldId id="513" r:id="rId25"/>
    <p:sldId id="527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509" r:id="rId34"/>
    <p:sldId id="296" r:id="rId35"/>
    <p:sldId id="532" r:id="rId36"/>
    <p:sldId id="481" r:id="rId37"/>
    <p:sldId id="352" r:id="rId38"/>
    <p:sldId id="353" r:id="rId39"/>
    <p:sldId id="354" r:id="rId40"/>
    <p:sldId id="534" r:id="rId41"/>
    <p:sldId id="458" r:id="rId42"/>
  </p:sldIdLst>
  <p:sldSz cx="12192000" cy="6858000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0CB"/>
    <a:srgbClr val="E9E3D7"/>
    <a:srgbClr val="DFD6C3"/>
    <a:srgbClr val="FF5B5B"/>
    <a:srgbClr val="706040"/>
    <a:srgbClr val="C8BF92"/>
    <a:srgbClr val="AB9EC8"/>
    <a:srgbClr val="FFD966"/>
    <a:srgbClr val="B4D6B9"/>
    <a:srgbClr val="F87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5" autoAdjust="0"/>
    <p:restoredTop sz="95380" autoAdjust="0"/>
  </p:normalViewPr>
  <p:slideViewPr>
    <p:cSldViewPr snapToGrid="0">
      <p:cViewPr varScale="1">
        <p:scale>
          <a:sx n="74" d="100"/>
          <a:sy n="74" d="100"/>
        </p:scale>
        <p:origin x="6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_al__ma_Sayfas_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slayt%20&#231;al&#305;&#351;ma%20(Kurtar&#305;ld&#305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slayt%20&#231;al&#305;&#351;ma%20(Kurtar&#305;ld&#305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1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%20Bas&#305;n%20Topl.%20sunumu%20&#231;al&#305;&#351;ma%20dosyas&#305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%20Bas&#305;n%20Topl.%20sunumu%20&#231;al&#305;&#351;ma%20dosyas&#305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%20Bas&#305;n%20Topl.%20sunumu%20&#231;al&#305;&#351;ma%20dosyas&#305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%20Bas&#305;n%20Topl.%20sunumu%20&#231;al&#305;&#351;ma%20dosyas&#305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aglam\Documents\2015_Bas&#305;n%20Toplant&#305;s&#305;%20Sunum%20&#199;al&#305;&#351;malar&#305;\Bas&#305;n%20Toplant&#305;s&#305;%20Sunum%20Verileri\31.12.2014_Analiz_Index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aglam\Documents\2015_Bas&#305;n%20Toplant&#305;s&#305;%20Sunum%20&#199;al&#305;&#351;malar&#305;\Bas&#305;n%20Toplant&#305;s&#305;%20Sunum%20Verileri\31.12.2014_Analiz_Index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2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_al__ma_Sayfas_13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slayt%20&#231;al&#305;&#351;ma%20(Kurtar&#305;ld&#305;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glam\Documents\2015_Bas&#305;n%20Toplant&#305;s&#305;%20Sunum%20&#199;al&#305;&#351;malar&#305;\Bas&#305;n%20Toplant&#305;s&#305;%20Sunum%20Verileri\20150225_Index%20grup%202014%20-2015%20slayt%20&#231;al&#305;&#351;ma%20(Kurtar&#305;ld&#305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_al__ma_Sayfas_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37544446384108"/>
          <c:y val="0.11643986147923156"/>
          <c:w val="0.67874907504074622"/>
          <c:h val="0.483885914260718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'Son kullanıcı Pazar Değişimleri'!$B$7</c:f>
              <c:strCache>
                <c:ptCount val="1"/>
                <c:pt idx="0">
                  <c:v>Devlet/Kamu Kurumları</c:v>
                </c:pt>
              </c:strCache>
            </c:strRef>
          </c:tx>
          <c:spPr>
            <a:solidFill>
              <a:srgbClr val="B4D6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'Son kullanıcı Pazar Değişimleri'!$C$6:$L$6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T</c:v>
                </c:pt>
              </c:strCache>
            </c:strRef>
          </c:cat>
          <c:val>
            <c:numRef>
              <c:f>'Son kullanıcı Pazar Değişimleri'!$C$7:$L$7</c:f>
              <c:numCache>
                <c:formatCode>0%</c:formatCode>
                <c:ptCount val="10"/>
                <c:pt idx="0">
                  <c:v>0.38</c:v>
                </c:pt>
                <c:pt idx="1">
                  <c:v>0.25</c:v>
                </c:pt>
                <c:pt idx="2">
                  <c:v>0.22</c:v>
                </c:pt>
                <c:pt idx="3">
                  <c:v>0.18</c:v>
                </c:pt>
                <c:pt idx="4">
                  <c:v>0.17</c:v>
                </c:pt>
                <c:pt idx="5">
                  <c:v>0.18</c:v>
                </c:pt>
                <c:pt idx="6">
                  <c:v>0.17</c:v>
                </c:pt>
                <c:pt idx="7">
                  <c:v>0.18</c:v>
                </c:pt>
                <c:pt idx="8">
                  <c:v>0.16</c:v>
                </c:pt>
                <c:pt idx="9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'Son kullanıcı Pazar Değişimleri'!$B$8</c:f>
              <c:strCache>
                <c:ptCount val="1"/>
                <c:pt idx="0">
                  <c:v>Finans Sektörü</c:v>
                </c:pt>
              </c:strCache>
            </c:strRef>
          </c:tx>
          <c:spPr>
            <a:solidFill>
              <a:srgbClr val="C8BF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'Son kullanıcı Pazar Değişimleri'!$C$6:$L$6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T</c:v>
                </c:pt>
              </c:strCache>
            </c:strRef>
          </c:cat>
          <c:val>
            <c:numRef>
              <c:f>'Son kullanıcı Pazar Değişimleri'!$C$8:$L$8</c:f>
              <c:numCache>
                <c:formatCode>0%</c:formatCode>
                <c:ptCount val="10"/>
                <c:pt idx="0">
                  <c:v>0.3</c:v>
                </c:pt>
                <c:pt idx="1">
                  <c:v>0.35</c:v>
                </c:pt>
                <c:pt idx="2">
                  <c:v>0.25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0.11</c:v>
                </c:pt>
                <c:pt idx="6">
                  <c:v>0.11</c:v>
                </c:pt>
                <c:pt idx="7">
                  <c:v>0.09</c:v>
                </c:pt>
                <c:pt idx="8">
                  <c:v>0.09</c:v>
                </c:pt>
                <c:pt idx="9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'Son kullanıcı Pazar Değişimleri'!$B$9</c:f>
              <c:strCache>
                <c:ptCount val="1"/>
                <c:pt idx="0">
                  <c:v>Özel Sektör (Kurumsal)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D96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'Son kullanıcı Pazar Değişimleri'!$C$6:$L$6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T</c:v>
                </c:pt>
              </c:strCache>
            </c:strRef>
          </c:cat>
          <c:val>
            <c:numRef>
              <c:f>'Son kullanıcı Pazar Değişimleri'!$C$9:$L$9</c:f>
              <c:numCache>
                <c:formatCode>0%</c:formatCode>
                <c:ptCount val="10"/>
                <c:pt idx="0">
                  <c:v>0.2</c:v>
                </c:pt>
                <c:pt idx="1">
                  <c:v>0.23</c:v>
                </c:pt>
                <c:pt idx="2">
                  <c:v>0.25</c:v>
                </c:pt>
                <c:pt idx="3">
                  <c:v>0.16</c:v>
                </c:pt>
                <c:pt idx="4">
                  <c:v>0.16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0.12</c:v>
                </c:pt>
                <c:pt idx="9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'Son kullanıcı Pazar Değişimleri'!$B$10</c:f>
              <c:strCache>
                <c:ptCount val="1"/>
                <c:pt idx="0">
                  <c:v>KOBİ</c:v>
                </c:pt>
              </c:strCache>
            </c:strRef>
          </c:tx>
          <c:spPr>
            <a:solidFill>
              <a:srgbClr val="8A9B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'Son kullanıcı Pazar Değişimleri'!$C$6:$L$6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T</c:v>
                </c:pt>
              </c:strCache>
            </c:strRef>
          </c:cat>
          <c:val>
            <c:numRef>
              <c:f>'Son kullanıcı Pazar Değişimleri'!$C$10:$L$10</c:f>
              <c:numCache>
                <c:formatCode>0%</c:formatCode>
                <c:ptCount val="10"/>
                <c:pt idx="0">
                  <c:v>0.05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'Son kullanıcı Pazar Değişimleri'!$B$11</c:f>
              <c:strCache>
                <c:ptCount val="1"/>
                <c:pt idx="0">
                  <c:v>Bireysel Kullanıcıları</c:v>
                </c:pt>
              </c:strCache>
            </c:strRef>
          </c:tx>
          <c:spPr>
            <a:solidFill>
              <a:srgbClr val="F343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'Son kullanıcı Pazar Değişimleri'!$C$6:$L$6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T</c:v>
                </c:pt>
              </c:strCache>
            </c:strRef>
          </c:cat>
          <c:val>
            <c:numRef>
              <c:f>'Son kullanıcı Pazar Değişimleri'!$C$11:$L$11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0.1</c:v>
                </c:pt>
                <c:pt idx="2">
                  <c:v>0.18</c:v>
                </c:pt>
                <c:pt idx="3">
                  <c:v>0.38</c:v>
                </c:pt>
                <c:pt idx="4">
                  <c:v>0.4</c:v>
                </c:pt>
                <c:pt idx="5">
                  <c:v>0.42</c:v>
                </c:pt>
                <c:pt idx="6">
                  <c:v>0.44</c:v>
                </c:pt>
                <c:pt idx="7">
                  <c:v>0.46</c:v>
                </c:pt>
                <c:pt idx="8">
                  <c:v>0.48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54192752"/>
        <c:axId val="754194928"/>
      </c:barChart>
      <c:catAx>
        <c:axId val="754192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419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41949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754192752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ln w="3175"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 rtl="0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tr-TR"/>
          </a:p>
        </c:txPr>
      </c:dTable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25200642054575"/>
          <c:y val="9.2465908045784806E-2"/>
          <c:w val="0.73836276083467056"/>
          <c:h val="0.66780933588622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'Index Grup Solo 2013-2014'!$J$6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3435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B w="152400" h="50800" prst="softRound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numRef>
              <c:f>'Index Grup Solo 2013-2014'!$K$5:$L$5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'Index Grup Solo 2013-2014'!$K$6:$L$6</c:f>
              <c:numCache>
                <c:formatCode>#,##0;[Red]#,##0</c:formatCode>
                <c:ptCount val="2"/>
                <c:pt idx="0">
                  <c:v>2055</c:v>
                </c:pt>
                <c:pt idx="1">
                  <c:v>2715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7641712"/>
        <c:axId val="761453344"/>
      </c:barChart>
      <c:catAx>
        <c:axId val="7576417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61453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61453344"/>
        <c:scaling>
          <c:orientation val="minMax"/>
          <c:max val="2800"/>
          <c:min val="300"/>
        </c:scaling>
        <c:delete val="0"/>
        <c:axPos val="l"/>
        <c:title>
          <c:tx>
            <c:rich>
              <a:bodyPr/>
              <a:lstStyle/>
              <a:p>
                <a:pPr>
                  <a:defRPr b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tr-TR" b="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</a:t>
                </a:r>
                <a:r>
                  <a:rPr lang="tr-TR" b="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milyon </a:t>
                </a:r>
                <a:r>
                  <a:rPr lang="tr-TR" b="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TL)</a:t>
                </a:r>
              </a:p>
            </c:rich>
          </c:tx>
          <c:layout>
            <c:manualLayout>
              <c:xMode val="edge"/>
              <c:yMode val="edge"/>
              <c:x val="1.9923719225730715E-2"/>
              <c:y val="0.803850961856780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1712"/>
        <c:crosses val="autoZero"/>
        <c:crossBetween val="between"/>
        <c:majorUnit val="300"/>
        <c:minorUnit val="10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r-TR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1348094899282E-2"/>
          <c:y val="4.5924817394406334E-2"/>
          <c:w val="0.91636516244616228"/>
          <c:h val="0.87500076130980087"/>
        </c:manualLayout>
      </c:layout>
      <c:pie3DChart>
        <c:varyColors val="1"/>
        <c:ser>
          <c:idx val="1"/>
          <c:order val="0"/>
          <c:spPr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F34354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B4D6B9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AB9EC8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rgbClr val="FF7A3E"/>
              </a:solidFill>
              <a:ln w="25400">
                <a:noFill/>
              </a:ln>
              <a:effectLst/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'Index Grup 2013-14-15_Ana Ürün '!$C$6:$C$17</c:f>
              <c:strCache>
                <c:ptCount val="12"/>
                <c:pt idx="0">
                  <c:v>Bilgisayar Ürünleri</c:v>
                </c:pt>
                <c:pt idx="1">
                  <c:v>Akıllı Telefon Ürünleri</c:v>
                </c:pt>
                <c:pt idx="2">
                  <c:v>Telekom Ürünleri</c:v>
                </c:pt>
                <c:pt idx="3">
                  <c:v>Network Ürünleri</c:v>
                </c:pt>
                <c:pt idx="4">
                  <c:v>Tablet Ürünleri</c:v>
                </c:pt>
                <c:pt idx="5">
                  <c:v>Yazıcı ve Çevre Birimleri</c:v>
                </c:pt>
                <c:pt idx="6">
                  <c:v> Yazılım Ürünleri</c:v>
                </c:pt>
                <c:pt idx="7">
                  <c:v>OEM Ürünleri</c:v>
                </c:pt>
                <c:pt idx="8">
                  <c:v>Tüketim Malzemeleri</c:v>
                </c:pt>
                <c:pt idx="9">
                  <c:v>Tüketici Elektroniği</c:v>
                </c:pt>
                <c:pt idx="10">
                  <c:v>Veri Depolama ve Orta Boy.Sis.</c:v>
                </c:pt>
                <c:pt idx="11">
                  <c:v>Aksesuarlar</c:v>
                </c:pt>
              </c:strCache>
            </c:strRef>
          </c:cat>
          <c:val>
            <c:numRef>
              <c:f>'Index Grup 2013-14-15_Ana Ürün '!$E$6:$E$17</c:f>
              <c:numCache>
                <c:formatCode>0.0%</c:formatCode>
                <c:ptCount val="12"/>
                <c:pt idx="0">
                  <c:v>0.31900000000000001</c:v>
                </c:pt>
                <c:pt idx="1">
                  <c:v>0.13800000000000001</c:v>
                </c:pt>
                <c:pt idx="2">
                  <c:v>0.11600000000000001</c:v>
                </c:pt>
                <c:pt idx="3">
                  <c:v>7.8E-2</c:v>
                </c:pt>
                <c:pt idx="4">
                  <c:v>6.6002421810700707E-2</c:v>
                </c:pt>
                <c:pt idx="5">
                  <c:v>6.2261675324727213E-2</c:v>
                </c:pt>
                <c:pt idx="6">
                  <c:v>6.0190121419387836E-2</c:v>
                </c:pt>
                <c:pt idx="7">
                  <c:v>5.4658639428557899E-2</c:v>
                </c:pt>
                <c:pt idx="8">
                  <c:v>5.1269056403425779E-2</c:v>
                </c:pt>
                <c:pt idx="9">
                  <c:v>3.199096554947576E-2</c:v>
                </c:pt>
                <c:pt idx="10">
                  <c:v>1.1762341881680211E-2</c:v>
                </c:pt>
                <c:pt idx="11">
                  <c:v>1.0157332124166973E-2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948921973786837E-2"/>
          <c:y val="4.0735615440640929E-2"/>
          <c:w val="0.70043029443998917"/>
          <c:h val="0.83691272867486388"/>
        </c:manualLayout>
      </c:layout>
      <c:pie3DChart>
        <c:varyColors val="1"/>
        <c:ser>
          <c:idx val="1"/>
          <c:order val="0"/>
          <c:spPr>
            <a:ln>
              <a:noFill/>
            </a:ln>
          </c:spPr>
          <c:explosion val="23"/>
          <c:dPt>
            <c:idx val="0"/>
            <c:bubble3D val="0"/>
            <c:spPr>
              <a:solidFill>
                <a:srgbClr val="F34354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B4D6B9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AB9EC8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rgbClr val="FF7A3E"/>
              </a:solidFill>
              <a:ln w="25400">
                <a:noFill/>
              </a:ln>
              <a:effectLst/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'Index Grup 2013-14-15_Ana Ürün '!$C$6:$C$17</c:f>
              <c:strCache>
                <c:ptCount val="12"/>
                <c:pt idx="0">
                  <c:v>Bilgisayar Ürünleri</c:v>
                </c:pt>
                <c:pt idx="1">
                  <c:v>Akıllı Telefon Ürünleri</c:v>
                </c:pt>
                <c:pt idx="2">
                  <c:v>Telekom Ürünleri</c:v>
                </c:pt>
                <c:pt idx="3">
                  <c:v>Network Ürünleri</c:v>
                </c:pt>
                <c:pt idx="4">
                  <c:v>Tablet Ürünleri</c:v>
                </c:pt>
                <c:pt idx="5">
                  <c:v>Yazıcı ve Çevre Birimleri</c:v>
                </c:pt>
                <c:pt idx="6">
                  <c:v> Yazılım Ürünleri</c:v>
                </c:pt>
                <c:pt idx="7">
                  <c:v>OEM Ürünleri</c:v>
                </c:pt>
                <c:pt idx="8">
                  <c:v>Tüketim Malzemeleri</c:v>
                </c:pt>
                <c:pt idx="9">
                  <c:v>Tüketici Elektroniği</c:v>
                </c:pt>
                <c:pt idx="10">
                  <c:v>Veri Depolama ve Orta Boy.Sis.</c:v>
                </c:pt>
                <c:pt idx="11">
                  <c:v>Aksesuarlar</c:v>
                </c:pt>
              </c:strCache>
            </c:strRef>
          </c:cat>
          <c:val>
            <c:numRef>
              <c:f>'Index Grup 2013-14-15_Ana Ürün '!$D$6:$D$17</c:f>
              <c:numCache>
                <c:formatCode>0.0%</c:formatCode>
                <c:ptCount val="12"/>
                <c:pt idx="0">
                  <c:v>0.36899999999999999</c:v>
                </c:pt>
                <c:pt idx="1">
                  <c:v>1.6E-2</c:v>
                </c:pt>
                <c:pt idx="2">
                  <c:v>0</c:v>
                </c:pt>
                <c:pt idx="3">
                  <c:v>9.9000000000000005E-2</c:v>
                </c:pt>
                <c:pt idx="4">
                  <c:v>7.0491317559775932E-2</c:v>
                </c:pt>
                <c:pt idx="5">
                  <c:v>6.6337971185675138E-2</c:v>
                </c:pt>
                <c:pt idx="6">
                  <c:v>6.9320354951203533E-2</c:v>
                </c:pt>
                <c:pt idx="7">
                  <c:v>0.1105906778585764</c:v>
                </c:pt>
                <c:pt idx="8">
                  <c:v>6.1791083974356738E-2</c:v>
                </c:pt>
                <c:pt idx="9">
                  <c:v>0.10831047084592196</c:v>
                </c:pt>
                <c:pt idx="10">
                  <c:v>1.9118747352168383E-2</c:v>
                </c:pt>
                <c:pt idx="11">
                  <c:v>8.7833076915983001E-3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27134174382154"/>
          <c:y val="5.8666250302835052E-2"/>
          <c:w val="0.25710250491757242"/>
          <c:h val="0.86404804604045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599515214850161E-2"/>
          <c:y val="5.8346992340243174E-2"/>
          <c:w val="0.7416102362204724"/>
          <c:h val="0.833094196558763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'Satışların sezonsal dağılımı'!$C$16</c:f>
              <c:strCache>
                <c:ptCount val="1"/>
                <c:pt idx="0">
                  <c:v>1Q</c:v>
                </c:pt>
              </c:strCache>
            </c:strRef>
          </c:tx>
          <c:spPr>
            <a:solidFill>
              <a:srgbClr val="B4D6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'Satışların sezonsal dağılımı'!$B$17:$B$27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2015T</c:v>
                </c:pt>
              </c:strCache>
            </c:strRef>
          </c:cat>
          <c:val>
            <c:numRef>
              <c:f>'Satışların sezonsal dağılımı'!$C$17:$C$27</c:f>
              <c:numCache>
                <c:formatCode>0%</c:formatCode>
                <c:ptCount val="11"/>
                <c:pt idx="0">
                  <c:v>0.21</c:v>
                </c:pt>
                <c:pt idx="1">
                  <c:v>0.23</c:v>
                </c:pt>
                <c:pt idx="2">
                  <c:v>0.21</c:v>
                </c:pt>
                <c:pt idx="3">
                  <c:v>0.28000000000000003</c:v>
                </c:pt>
                <c:pt idx="4">
                  <c:v>0.18</c:v>
                </c:pt>
                <c:pt idx="5">
                  <c:v>0.22773732116939036</c:v>
                </c:pt>
                <c:pt idx="6">
                  <c:v>0.23</c:v>
                </c:pt>
                <c:pt idx="7">
                  <c:v>0.23</c:v>
                </c:pt>
                <c:pt idx="8">
                  <c:v>0.24</c:v>
                </c:pt>
                <c:pt idx="9">
                  <c:v>0.22</c:v>
                </c:pt>
                <c:pt idx="1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'Satışların sezonsal dağılımı'!$D$16</c:f>
              <c:strCache>
                <c:ptCount val="1"/>
                <c:pt idx="0">
                  <c:v>2Q</c:v>
                </c:pt>
              </c:strCache>
            </c:strRef>
          </c:tx>
          <c:spPr>
            <a:solidFill>
              <a:srgbClr val="FFD9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'Satışların sezonsal dağılımı'!$B$17:$B$27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2015T</c:v>
                </c:pt>
              </c:strCache>
            </c:strRef>
          </c:cat>
          <c:val>
            <c:numRef>
              <c:f>'Satışların sezonsal dağılımı'!$D$17:$D$27</c:f>
              <c:numCache>
                <c:formatCode>0%</c:formatCode>
                <c:ptCount val="11"/>
                <c:pt idx="0">
                  <c:v>0.21</c:v>
                </c:pt>
                <c:pt idx="1">
                  <c:v>0.21</c:v>
                </c:pt>
                <c:pt idx="2">
                  <c:v>0.23</c:v>
                </c:pt>
                <c:pt idx="3">
                  <c:v>0.24</c:v>
                </c:pt>
                <c:pt idx="4">
                  <c:v>0.26</c:v>
                </c:pt>
                <c:pt idx="5">
                  <c:v>0.2043959142521726</c:v>
                </c:pt>
                <c:pt idx="6">
                  <c:v>0.23</c:v>
                </c:pt>
                <c:pt idx="7">
                  <c:v>0.22</c:v>
                </c:pt>
                <c:pt idx="8">
                  <c:v>0.22</c:v>
                </c:pt>
                <c:pt idx="9">
                  <c:v>0.18</c:v>
                </c:pt>
                <c:pt idx="1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'Satışların sezonsal dağılımı'!$E$16</c:f>
              <c:strCache>
                <c:ptCount val="1"/>
                <c:pt idx="0">
                  <c:v>3Q</c:v>
                </c:pt>
              </c:strCache>
            </c:strRef>
          </c:tx>
          <c:spPr>
            <a:solidFill>
              <a:srgbClr val="8A9B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'Satışların sezonsal dağılımı'!$B$17:$B$27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2015T</c:v>
                </c:pt>
              </c:strCache>
            </c:strRef>
          </c:cat>
          <c:val>
            <c:numRef>
              <c:f>'Satışların sezonsal dağılımı'!$E$17:$E$27</c:f>
              <c:numCache>
                <c:formatCode>0%</c:formatCode>
                <c:ptCount val="11"/>
                <c:pt idx="0">
                  <c:v>0.24</c:v>
                </c:pt>
                <c:pt idx="1">
                  <c:v>0.24</c:v>
                </c:pt>
                <c:pt idx="2">
                  <c:v>0.23</c:v>
                </c:pt>
                <c:pt idx="3">
                  <c:v>0.24</c:v>
                </c:pt>
                <c:pt idx="4">
                  <c:v>0.25</c:v>
                </c:pt>
                <c:pt idx="5">
                  <c:v>0.2255043780470975</c:v>
                </c:pt>
                <c:pt idx="6">
                  <c:v>0.23</c:v>
                </c:pt>
                <c:pt idx="7">
                  <c:v>0.22</c:v>
                </c:pt>
                <c:pt idx="8">
                  <c:v>0.23</c:v>
                </c:pt>
                <c:pt idx="9">
                  <c:v>0.21</c:v>
                </c:pt>
                <c:pt idx="10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'Satışların sezonsal dağılımı'!$F$16</c:f>
              <c:strCache>
                <c:ptCount val="1"/>
                <c:pt idx="0">
                  <c:v>4Q</c:v>
                </c:pt>
              </c:strCache>
            </c:strRef>
          </c:tx>
          <c:spPr>
            <a:solidFill>
              <a:srgbClr val="FF5B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'Satışların sezonsal dağılımı'!$B$17:$B$27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2015T</c:v>
                </c:pt>
              </c:strCache>
            </c:strRef>
          </c:cat>
          <c:val>
            <c:numRef>
              <c:f>'Satışların sezonsal dağılımı'!$F$17:$F$27</c:f>
              <c:numCache>
                <c:formatCode>0%</c:formatCode>
                <c:ptCount val="11"/>
                <c:pt idx="0">
                  <c:v>0.34</c:v>
                </c:pt>
                <c:pt idx="1">
                  <c:v>0.32</c:v>
                </c:pt>
                <c:pt idx="2">
                  <c:v>0.33</c:v>
                </c:pt>
                <c:pt idx="3">
                  <c:v>0.24</c:v>
                </c:pt>
                <c:pt idx="4">
                  <c:v>0.31</c:v>
                </c:pt>
                <c:pt idx="5">
                  <c:v>0.34236238653133955</c:v>
                </c:pt>
                <c:pt idx="6">
                  <c:v>0.31</c:v>
                </c:pt>
                <c:pt idx="7">
                  <c:v>0.33</c:v>
                </c:pt>
                <c:pt idx="8">
                  <c:v>0.31</c:v>
                </c:pt>
                <c:pt idx="9">
                  <c:v>0.39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gapDepth val="154"/>
        <c:shape val="box"/>
        <c:axId val="761457696"/>
        <c:axId val="761458240"/>
        <c:axId val="0"/>
      </c:bar3DChart>
      <c:catAx>
        <c:axId val="7614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61458240"/>
        <c:crosses val="autoZero"/>
        <c:auto val="1"/>
        <c:lblAlgn val="ctr"/>
        <c:lblOffset val="100"/>
        <c:noMultiLvlLbl val="0"/>
      </c:catAx>
      <c:valAx>
        <c:axId val="76145824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61457696"/>
        <c:crosses val="autoZero"/>
        <c:crossBetween val="between"/>
      </c:valAx>
      <c:spPr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87259324873805411"/>
          <c:y val="0.39598921954070843"/>
          <c:w val="4.7671860137136521E-2"/>
          <c:h val="0.18846672544607587"/>
        </c:manualLayout>
      </c:layout>
      <c:overlay val="0"/>
      <c:txPr>
        <a:bodyPr/>
        <a:lstStyle/>
        <a:p>
          <a:pPr>
            <a:defRPr sz="1200" b="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>
      <a:softEdge rad="0"/>
    </a:effectLst>
    <a:scene3d>
      <a:camera prst="orthographicFront"/>
      <a:lightRig rig="threePt" dir="t"/>
    </a:scene3d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123055555555555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'BT Sektörü Pazar Payı'!$I$47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F3435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2"/>
            <c:spPr>
              <a:solidFill>
                <a:srgbClr val="A9C0CB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'BT Sektörü Pazar Payı'!$E$48:$E$49</c:f>
              <c:strCache>
                <c:ptCount val="2"/>
                <c:pt idx="0">
                  <c:v>Index Grup/Toplam IT Sektörü içinde Pazar Payı</c:v>
                </c:pt>
                <c:pt idx="1">
                  <c:v> Index Grup/ IT Sektörü Donanım içinde Pazar Payı</c:v>
                </c:pt>
              </c:strCache>
            </c:strRef>
          </c:cat>
          <c:val>
            <c:numRef>
              <c:f>'BT Sektörü Pazar Payı'!$I$48:$I$49</c:f>
              <c:numCache>
                <c:formatCode>General</c:formatCode>
                <c:ptCount val="2"/>
                <c:pt idx="0" formatCode="#,##0\ [$$-C0C]">
                  <c:v>6444.8971939198509</c:v>
                </c:pt>
                <c:pt idx="1">
                  <c:v>1081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984166666666666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'BT Sektörü Pazar Payı'!$J$47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F3435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4"/>
            <c:spPr>
              <a:solidFill>
                <a:srgbClr val="A9C0CB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'BT Sektörü Pazar Payı'!$E$48:$E$49</c:f>
              <c:strCache>
                <c:ptCount val="2"/>
                <c:pt idx="0">
                  <c:v>Index Grup/Toplam IT Sektörü içinde Pazar Payı</c:v>
                </c:pt>
                <c:pt idx="1">
                  <c:v> Index Grup/ IT Sektörü Donanım içinde Pazar Payı</c:v>
                </c:pt>
              </c:strCache>
            </c:strRef>
          </c:cat>
          <c:val>
            <c:numRef>
              <c:f>'BT Sektörü Pazar Payı'!$J$48:$J$49</c:f>
              <c:numCache>
                <c:formatCode>General</c:formatCode>
                <c:ptCount val="2"/>
                <c:pt idx="0">
                  <c:v>6411</c:v>
                </c:pt>
                <c:pt idx="1">
                  <c:v>1241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2063888888888895"/>
          <c:y val="0.12037037037037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33240179352580929"/>
          <c:y val="0.26106481481481481"/>
          <c:w val="0.34630752405949261"/>
          <c:h val="0.57717920676582102"/>
        </c:manualLayout>
      </c:layout>
      <c:pieChart>
        <c:varyColors val="1"/>
        <c:ser>
          <c:idx val="1"/>
          <c:order val="0"/>
          <c:tx>
            <c:strRef>
              <c:f>'BT Sektörü Pazar Payı'!$I$51</c:f>
              <c:strCache>
                <c:ptCount val="1"/>
                <c:pt idx="0">
                  <c:v>2013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3435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3"/>
            <c:spPr>
              <a:solidFill>
                <a:srgbClr val="A9C0CB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'BT Sektörü Pazar Payı'!$H$52:$H$53</c:f>
              <c:strCache>
                <c:ptCount val="2"/>
                <c:pt idx="0">
                  <c:v>Türkiye Toplam  HW </c:v>
                </c:pt>
                <c:pt idx="1">
                  <c:v>Index Grup HW ciro</c:v>
                </c:pt>
              </c:strCache>
            </c:strRef>
          </c:cat>
          <c:val>
            <c:numRef>
              <c:f>'BT Sektörü Pazar Payı'!$I$52:$I$53</c:f>
              <c:numCache>
                <c:formatCode>#,##0</c:formatCode>
                <c:ptCount val="2"/>
                <c:pt idx="0" formatCode="#,##0\ [$$-C0C]">
                  <c:v>4359.0594481006719</c:v>
                </c:pt>
                <c:pt idx="1">
                  <c:v>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3730555555555561"/>
          <c:y val="9.2592592592592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33517957130358705"/>
          <c:y val="0.25643518518518521"/>
          <c:w val="0.34908530183727032"/>
          <c:h val="0.58180883639545056"/>
        </c:manualLayout>
      </c:layout>
      <c:pieChart>
        <c:varyColors val="1"/>
        <c:ser>
          <c:idx val="1"/>
          <c:order val="0"/>
          <c:tx>
            <c:strRef>
              <c:f>'BT Sektörü Pazar Payı'!$J$51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F3435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3"/>
            <c:spPr>
              <a:solidFill>
                <a:srgbClr val="A9C0CB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'BT Sektörü Pazar Payı'!$H$52:$H$53</c:f>
              <c:strCache>
                <c:ptCount val="2"/>
                <c:pt idx="0">
                  <c:v>Türkiye Toplam  HW </c:v>
                </c:pt>
                <c:pt idx="1">
                  <c:v>Index Grup HW ciro</c:v>
                </c:pt>
              </c:strCache>
            </c:strRef>
          </c:cat>
          <c:val>
            <c:numRef>
              <c:f>'BT Sektörü Pazar Payı'!$J$52:$J$53</c:f>
              <c:numCache>
                <c:formatCode>General</c:formatCode>
                <c:ptCount val="2"/>
                <c:pt idx="0">
                  <c:v>4236</c:v>
                </c:pt>
                <c:pt idx="1">
                  <c:v>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tr-T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(Bin </a:t>
            </a:r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TL</a:t>
            </a:r>
            <a:r>
              <a:rPr lang="tr-T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'Net Borç'!$B$20</c:f>
              <c:strCache>
                <c:ptCount val="1"/>
                <c:pt idx="0">
                  <c:v>TL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2611367883425015"/>
                  <c:y val="4.4382535241232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341018726925341"/>
                  <c:y val="4.59895468265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834444571889838E-2"/>
                  <c:y val="-3.463812796447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tr-TR" sz="10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'Net Borç'!$C$19:$E$19</c:f>
              <c:numCache>
                <c:formatCode>0</c:formatCode>
                <c:ptCount val="3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'Net Borç'!$C$20:$E$20</c:f>
              <c:numCache>
                <c:formatCode>#,##0</c:formatCode>
                <c:ptCount val="3"/>
                <c:pt idx="0">
                  <c:v>-30460</c:v>
                </c:pt>
                <c:pt idx="1">
                  <c:v>-33177.879000000001</c:v>
                </c:pt>
                <c:pt idx="2">
                  <c:v>21440.997000000003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903376"/>
        <c:axId val="777902832"/>
        <c:axId val="0"/>
      </c:bar3DChart>
      <c:catAx>
        <c:axId val="77790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77902832"/>
        <c:crosses val="autoZero"/>
        <c:auto val="1"/>
        <c:lblAlgn val="ctr"/>
        <c:lblOffset val="100"/>
        <c:noMultiLvlLbl val="0"/>
      </c:catAx>
      <c:valAx>
        <c:axId val="777902832"/>
        <c:scaling>
          <c:orientation val="minMax"/>
          <c:max val="5000"/>
          <c:min val="-25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77903376"/>
        <c:crosses val="autoZero"/>
        <c:crossBetween val="between"/>
        <c:maj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E6DFD1"/>
      </a:solidFill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tr-T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(Bin </a:t>
            </a:r>
            <a:r>
              <a: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USD</a:t>
            </a:r>
            <a:r>
              <a:rPr lang="tr-TR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0.14057236821300917"/>
          <c:w val="0.78825459317585311"/>
          <c:h val="0.805451965239845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'Net Borç'!$G$18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4.9701094318787727E-3"/>
                  <c:y val="-2.025339047809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8365059805346E-3"/>
                  <c:y val="-9.9789606856223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525144902731318E-2"/>
                  <c:y val="-2.09671322441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'Net Borç'!$C$19:$E$19</c:f>
              <c:numCache>
                <c:formatCode>0</c:formatCode>
                <c:ptCount val="3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'Net Borç'!$G$20:$I$20</c:f>
              <c:numCache>
                <c:formatCode>#,##0</c:formatCode>
                <c:ptCount val="3"/>
                <c:pt idx="0">
                  <c:v>-17087.400426343542</c:v>
                </c:pt>
                <c:pt idx="1">
                  <c:v>-15545.086913742211</c:v>
                </c:pt>
                <c:pt idx="2">
                  <c:v>9246.1930225537981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906640"/>
        <c:axId val="777905008"/>
        <c:axId val="0"/>
      </c:bar3DChart>
      <c:catAx>
        <c:axId val="77790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77905008"/>
        <c:crosses val="autoZero"/>
        <c:auto val="1"/>
        <c:lblAlgn val="ctr"/>
        <c:lblOffset val="100"/>
        <c:noMultiLvlLbl val="0"/>
      </c:catAx>
      <c:valAx>
        <c:axId val="777905008"/>
        <c:scaling>
          <c:orientation val="minMax"/>
          <c:max val="5000"/>
          <c:min val="-2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77906640"/>
        <c:crosses val="autoZero"/>
        <c:crossBetween val="between"/>
        <c:majorUnit val="5000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ln>
      <a:solidFill>
        <a:srgbClr val="E6DFD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'PC &amp; İnernet Penetrasyonu'!$B$4</c:f>
              <c:strCache>
                <c:ptCount val="1"/>
                <c:pt idx="0">
                  <c:v>PC / Tablet Sahiplik Oranı</c:v>
                </c:pt>
              </c:strCache>
            </c:strRef>
          </c:tx>
          <c:spPr>
            <a:solidFill>
              <a:srgbClr val="8A9B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'PC &amp; İnernet Penetrasyonu'!$C$3:$I$3</c:f>
              <c:strCache>
                <c:ptCount val="7"/>
                <c:pt idx="0">
                  <c:v>2005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T</c:v>
                </c:pt>
                <c:pt idx="6">
                  <c:v>2016 T</c:v>
                </c:pt>
              </c:strCache>
            </c:strRef>
          </c:cat>
          <c:val>
            <c:numRef>
              <c:f>'PC &amp; İnernet Penetrasyonu'!$C$4:$I$4</c:f>
              <c:numCache>
                <c:formatCode>0%</c:formatCode>
                <c:ptCount val="7"/>
                <c:pt idx="0">
                  <c:v>0.15</c:v>
                </c:pt>
                <c:pt idx="1">
                  <c:v>0.34</c:v>
                </c:pt>
                <c:pt idx="2">
                  <c:v>0.4</c:v>
                </c:pt>
                <c:pt idx="3">
                  <c:v>0.46</c:v>
                </c:pt>
                <c:pt idx="4">
                  <c:v>0.5</c:v>
                </c:pt>
                <c:pt idx="5">
                  <c:v>0.52</c:v>
                </c:pt>
                <c:pt idx="6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196016"/>
        <c:axId val="754196560"/>
      </c:barChart>
      <c:catAx>
        <c:axId val="75419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4196560"/>
        <c:crosses val="autoZero"/>
        <c:auto val="1"/>
        <c:lblAlgn val="ctr"/>
        <c:lblOffset val="100"/>
        <c:noMultiLvlLbl val="0"/>
      </c:catAx>
      <c:valAx>
        <c:axId val="7541965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4196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37676152985288"/>
          <c:y val="2.9741482050226954E-2"/>
          <c:w val="0.34755533820146756"/>
          <c:h val="7.3488560222232394E-2"/>
        </c:manualLayout>
      </c:layout>
      <c:overlay val="0"/>
      <c:txPr>
        <a:bodyPr/>
        <a:lstStyle/>
        <a:p>
          <a:pPr>
            <a:defRPr sz="1400" b="1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425959876757158E-2"/>
          <c:y val="0"/>
          <c:w val="0.86661584200458974"/>
          <c:h val="0.84790159573212553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0743648029652223"/>
                  <c:y val="-3.184751025192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95594554304376"/>
                  <c:y val="-1.819857728681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'İşl Sermayesi'!$D$16:$D$17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'İşl Sermayesi'!$E$16:$E$17</c:f>
              <c:numCache>
                <c:formatCode>0.00%</c:formatCode>
                <c:ptCount val="2"/>
                <c:pt idx="0">
                  <c:v>6.6530270602553912E-2</c:v>
                </c:pt>
                <c:pt idx="1">
                  <c:v>5.3984400992519305E-2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gapDepth val="200"/>
        <c:shape val="box"/>
        <c:axId val="777897936"/>
        <c:axId val="777901744"/>
        <c:axId val="0"/>
      </c:bar3DChart>
      <c:catAx>
        <c:axId val="77789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77901744"/>
        <c:crosses val="autoZero"/>
        <c:auto val="1"/>
        <c:lblAlgn val="ctr"/>
        <c:lblOffset val="100"/>
        <c:noMultiLvlLbl val="0"/>
      </c:catAx>
      <c:valAx>
        <c:axId val="777901744"/>
        <c:scaling>
          <c:orientation val="minMax"/>
          <c:max val="0.1"/>
          <c:min val="0.05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77897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E6DFD1"/>
      </a:solidFill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25200642054575"/>
          <c:y val="9.2465908045784806E-2"/>
          <c:w val="0.73836276083467056"/>
          <c:h val="0.66780933588622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Sayfa2!$J$6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34354"/>
            </a:solidFill>
          </c:spPr>
          <c:invertIfNegative val="0"/>
          <c:cat>
            <c:numRef>
              <c:f>Sayfa2!$K$5:$L$5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Sayfa2!$K$6:$L$6</c:f>
              <c:numCache>
                <c:formatCode>#,##0;[Red]#,##0</c:formatCode>
                <c:ptCount val="2"/>
                <c:pt idx="0">
                  <c:v>2715</c:v>
                </c:pt>
                <c:pt idx="1">
                  <c:v>3289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8991056"/>
        <c:axId val="769002480"/>
      </c:barChart>
      <c:catAx>
        <c:axId val="7689910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69002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69002480"/>
        <c:scaling>
          <c:orientation val="minMax"/>
          <c:max val="3500"/>
          <c:min val="30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r>
                  <a:rPr lang="tr-TR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(milyon TL)</a:t>
                </a:r>
              </a:p>
            </c:rich>
          </c:tx>
          <c:layout>
            <c:manualLayout>
              <c:xMode val="edge"/>
              <c:yMode val="edge"/>
              <c:x val="1.9923719225730715E-2"/>
              <c:y val="0.803850961856780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68991056"/>
        <c:crosses val="autoZero"/>
        <c:crossBetween val="between"/>
        <c:majorUnit val="300"/>
        <c:minorUnit val="10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1710959705166536"/>
          <c:y val="0.9076936993045388"/>
          <c:w val="0.3598825017339175"/>
          <c:h val="7.3846108219523421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F34354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C055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A2E46C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AB9EC8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rgbClr val="FFD966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F87A3E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C8BF92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rgbClr val="FFFFCC"/>
              </a:solidFill>
              <a:ln w="25400"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rgbClr val="8A9BB7"/>
              </a:solidFill>
              <a:ln w="25400"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'Index Grup 2013-14-15_Ana Ürün '!$D$39:$D$50</c:f>
              <c:strCache>
                <c:ptCount val="12"/>
                <c:pt idx="0">
                  <c:v>Bilgisayar Ürünleri</c:v>
                </c:pt>
                <c:pt idx="1">
                  <c:v>Telekom Ürünleri</c:v>
                </c:pt>
                <c:pt idx="2">
                  <c:v>Akıllı Telefon Ürünleri</c:v>
                </c:pt>
                <c:pt idx="3">
                  <c:v>Network Ürünleri</c:v>
                </c:pt>
                <c:pt idx="4">
                  <c:v> Yazılım Ürünleri</c:v>
                </c:pt>
                <c:pt idx="5">
                  <c:v>Tablet Ürünleri</c:v>
                </c:pt>
                <c:pt idx="6">
                  <c:v>Yazıcı ve Çevre Birimleri</c:v>
                </c:pt>
                <c:pt idx="7">
                  <c:v>Tüketim Malzemeleri</c:v>
                </c:pt>
                <c:pt idx="8">
                  <c:v>OEM Ürünleri</c:v>
                </c:pt>
                <c:pt idx="9">
                  <c:v>Tüketici Elektroniği</c:v>
                </c:pt>
                <c:pt idx="10">
                  <c:v>Veri Depolama ve Orta Boy.Sis.</c:v>
                </c:pt>
                <c:pt idx="11">
                  <c:v>Aksesuarlar</c:v>
                </c:pt>
              </c:strCache>
            </c:strRef>
          </c:cat>
          <c:val>
            <c:numRef>
              <c:f>'Index Grup 2013-14-15_Ana Ürün '!$E$39:$E$50</c:f>
              <c:numCache>
                <c:formatCode>0.0%</c:formatCode>
                <c:ptCount val="12"/>
                <c:pt idx="0">
                  <c:v>0.31900167762963039</c:v>
                </c:pt>
                <c:pt idx="1">
                  <c:v>0.11641977622573156</c:v>
                </c:pt>
                <c:pt idx="2">
                  <c:v>0.1384818035730645</c:v>
                </c:pt>
                <c:pt idx="3">
                  <c:v>7.7804188629451168E-2</c:v>
                </c:pt>
                <c:pt idx="4">
                  <c:v>6.0190121419387836E-2</c:v>
                </c:pt>
                <c:pt idx="5">
                  <c:v>6.6002421810700707E-2</c:v>
                </c:pt>
                <c:pt idx="6">
                  <c:v>6.2261675324727213E-2</c:v>
                </c:pt>
                <c:pt idx="7">
                  <c:v>5.1269056403425779E-2</c:v>
                </c:pt>
                <c:pt idx="8">
                  <c:v>5.4658639428557899E-2</c:v>
                </c:pt>
                <c:pt idx="9">
                  <c:v>3.199096554947576E-2</c:v>
                </c:pt>
                <c:pt idx="10">
                  <c:v>1.1762341881680211E-2</c:v>
                </c:pt>
                <c:pt idx="11">
                  <c:v>1.0157332124166973E-2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27134174382154"/>
          <c:y val="5.8666250302835052E-2"/>
          <c:w val="0.1909223587957018"/>
          <c:h val="0.86404804604045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F34354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C055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A2E46C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AB9EC8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rgbClr val="FFD966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F87A3E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C8BF92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rgbClr val="FFFFCC"/>
              </a:solidFill>
              <a:ln w="25400"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rgbClr val="8A9BB7"/>
              </a:solidFill>
              <a:ln w="25400"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'Index Grup 2013-14-15_Ana Ürün '!$D$39:$D$50</c:f>
              <c:strCache>
                <c:ptCount val="12"/>
                <c:pt idx="0">
                  <c:v>Bilgisayar Ürünleri</c:v>
                </c:pt>
                <c:pt idx="1">
                  <c:v>Telekom Ürünleri</c:v>
                </c:pt>
                <c:pt idx="2">
                  <c:v>Akıllı Telefon Ürünleri</c:v>
                </c:pt>
                <c:pt idx="3">
                  <c:v>Network Ürünleri</c:v>
                </c:pt>
                <c:pt idx="4">
                  <c:v> Yazılım Ürünleri</c:v>
                </c:pt>
                <c:pt idx="5">
                  <c:v>Tablet Ürünleri</c:v>
                </c:pt>
                <c:pt idx="6">
                  <c:v>Yazıcı ve Çevre Birimleri</c:v>
                </c:pt>
                <c:pt idx="7">
                  <c:v>Tüketim Malzemeleri</c:v>
                </c:pt>
                <c:pt idx="8">
                  <c:v>OEM Ürünleri</c:v>
                </c:pt>
                <c:pt idx="9">
                  <c:v>Tüketici Elektroniği</c:v>
                </c:pt>
                <c:pt idx="10">
                  <c:v>Veri Depolama ve Orta Boy.Sis.</c:v>
                </c:pt>
                <c:pt idx="11">
                  <c:v>Aksesuarlar</c:v>
                </c:pt>
              </c:strCache>
            </c:strRef>
          </c:cat>
          <c:val>
            <c:numRef>
              <c:f>'Index Grup 2013-14-15_Ana Ürün '!$F$39:$F$50</c:f>
              <c:numCache>
                <c:formatCode>0.0%</c:formatCode>
                <c:ptCount val="12"/>
                <c:pt idx="0">
                  <c:v>0.27073074194576097</c:v>
                </c:pt>
                <c:pt idx="1">
                  <c:v>0.23257317594173965</c:v>
                </c:pt>
                <c:pt idx="2">
                  <c:v>0.14316838734475079</c:v>
                </c:pt>
                <c:pt idx="3">
                  <c:v>6.8571550829670688E-2</c:v>
                </c:pt>
                <c:pt idx="4">
                  <c:v>5.4417557654260727E-2</c:v>
                </c:pt>
                <c:pt idx="5">
                  <c:v>5.0889237207849811E-2</c:v>
                </c:pt>
                <c:pt idx="6">
                  <c:v>5.0394120213021892E-2</c:v>
                </c:pt>
                <c:pt idx="7">
                  <c:v>4.274695925459384E-2</c:v>
                </c:pt>
                <c:pt idx="8">
                  <c:v>4.2187136616128391E-2</c:v>
                </c:pt>
                <c:pt idx="9">
                  <c:v>2.1916298157513985E-2</c:v>
                </c:pt>
                <c:pt idx="10">
                  <c:v>1.1908081506636855E-2</c:v>
                </c:pt>
                <c:pt idx="11">
                  <c:v>1.0496753328072487E-2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'PC &amp; İnernet Penetrasyonu'!$B$5</c:f>
              <c:strCache>
                <c:ptCount val="1"/>
                <c:pt idx="0">
                  <c:v>Internet sahiplik oranı</c:v>
                </c:pt>
              </c:strCache>
            </c:strRef>
          </c:tx>
          <c:spPr>
            <a:solidFill>
              <a:srgbClr val="C8BA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('PC &amp; İnernet Penetrasyonu'!$C$3:$H$3,'PC &amp; İnernet Penetrasyonu'!$I$3)</c:f>
              <c:strCache>
                <c:ptCount val="7"/>
                <c:pt idx="0">
                  <c:v>2005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T</c:v>
                </c:pt>
                <c:pt idx="6">
                  <c:v>2016 T</c:v>
                </c:pt>
              </c:strCache>
            </c:strRef>
          </c:cat>
          <c:val>
            <c:numRef>
              <c:f>('PC &amp; İnernet Penetrasyonu'!$C$5:$H$5,'PC &amp; İnernet Penetrasyonu'!$I$5)</c:f>
              <c:numCache>
                <c:formatCode>0%</c:formatCode>
                <c:ptCount val="7"/>
                <c:pt idx="0">
                  <c:v>0.25</c:v>
                </c:pt>
                <c:pt idx="1">
                  <c:v>0.44</c:v>
                </c:pt>
                <c:pt idx="2">
                  <c:v>0.52</c:v>
                </c:pt>
                <c:pt idx="3">
                  <c:v>0.57999999999999996</c:v>
                </c:pt>
                <c:pt idx="4">
                  <c:v>0.6</c:v>
                </c:pt>
                <c:pt idx="5">
                  <c:v>0.64</c:v>
                </c:pt>
                <c:pt idx="6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007856"/>
        <c:axId val="537996432"/>
      </c:barChart>
      <c:catAx>
        <c:axId val="53800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537996432"/>
        <c:crosses val="autoZero"/>
        <c:auto val="1"/>
        <c:lblAlgn val="ctr"/>
        <c:lblOffset val="100"/>
        <c:noMultiLvlLbl val="0"/>
      </c:catAx>
      <c:valAx>
        <c:axId val="537996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53800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288844609409654"/>
          <c:y val="4.0626247784205725E-2"/>
          <c:w val="0.3450766962113398"/>
          <c:h val="6.8314191753736889E-2"/>
        </c:manualLayout>
      </c:layout>
      <c:overlay val="0"/>
      <c:txPr>
        <a:bodyPr/>
        <a:lstStyle/>
        <a:p>
          <a:pPr>
            <a:defRPr sz="1400" b="1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Sayfa1!$F$9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B4D6B9"/>
            </a:solidFill>
            <a:ln>
              <a:noFill/>
            </a:ln>
            <a:effectLst/>
            <a:sp3d/>
          </c:spPr>
          <c:invertIfNegative val="0"/>
          <c:cat>
            <c:strRef>
              <c:f>Sayfa1!$E$10:$E$15</c:f>
              <c:strCache>
                <c:ptCount val="6"/>
                <c:pt idx="0">
                  <c:v>Masaüstü PC</c:v>
                </c:pt>
                <c:pt idx="1">
                  <c:v>Taşınabilir PC</c:v>
                </c:pt>
                <c:pt idx="2">
                  <c:v>Cep Telefonu</c:v>
                </c:pt>
                <c:pt idx="3">
                  <c:v>Smart TV</c:v>
                </c:pt>
                <c:pt idx="4">
                  <c:v>Oyun Konsolu</c:v>
                </c:pt>
                <c:pt idx="5">
                  <c:v>Digital Kamera</c:v>
                </c:pt>
              </c:strCache>
            </c:strRef>
          </c:cat>
          <c:val>
            <c:numRef>
              <c:f>Sayfa1!$F$10:$F$15</c:f>
              <c:numCache>
                <c:formatCode>#,##0.00</c:formatCode>
                <c:ptCount val="6"/>
                <c:pt idx="0">
                  <c:v>33.799999999999997</c:v>
                </c:pt>
                <c:pt idx="1">
                  <c:v>16.8</c:v>
                </c:pt>
                <c:pt idx="2">
                  <c:v>90.5</c:v>
                </c:pt>
                <c:pt idx="3">
                  <c:v>0</c:v>
                </c:pt>
                <c:pt idx="4">
                  <c:v>3.1</c:v>
                </c:pt>
                <c:pt idx="5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Sayfa1!$G$9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8BF92"/>
            </a:solidFill>
            <a:ln>
              <a:noFill/>
            </a:ln>
            <a:effectLst/>
            <a:sp3d/>
          </c:spPr>
          <c:invertIfNegative val="0"/>
          <c:cat>
            <c:strRef>
              <c:f>Sayfa1!$E$10:$E$15</c:f>
              <c:strCache>
                <c:ptCount val="6"/>
                <c:pt idx="0">
                  <c:v>Masaüstü PC</c:v>
                </c:pt>
                <c:pt idx="1">
                  <c:v>Taşınabilir PC</c:v>
                </c:pt>
                <c:pt idx="2">
                  <c:v>Cep Telefonu</c:v>
                </c:pt>
                <c:pt idx="3">
                  <c:v>Smart TV</c:v>
                </c:pt>
                <c:pt idx="4">
                  <c:v>Oyun Konsolu</c:v>
                </c:pt>
                <c:pt idx="5">
                  <c:v>Digital Kamera</c:v>
                </c:pt>
              </c:strCache>
            </c:strRef>
          </c:cat>
          <c:val>
            <c:numRef>
              <c:f>Sayfa1!$G$10:$G$15</c:f>
              <c:numCache>
                <c:formatCode>#,##0.00</c:formatCode>
                <c:ptCount val="6"/>
                <c:pt idx="0">
                  <c:v>34.299999999999997</c:v>
                </c:pt>
                <c:pt idx="1">
                  <c:v>22.6</c:v>
                </c:pt>
                <c:pt idx="2">
                  <c:v>91.9</c:v>
                </c:pt>
                <c:pt idx="3">
                  <c:v>0</c:v>
                </c:pt>
                <c:pt idx="4">
                  <c:v>3.8</c:v>
                </c:pt>
                <c:pt idx="5">
                  <c:v>27.8</c:v>
                </c:pt>
              </c:numCache>
            </c:numRef>
          </c:val>
        </c:ser>
        <c:ser>
          <c:idx val="2"/>
          <c:order val="2"/>
          <c:tx>
            <c:strRef>
              <c:f>Sayfa1!$H$9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D966"/>
            </a:solidFill>
            <a:ln>
              <a:noFill/>
            </a:ln>
            <a:effectLst/>
            <a:sp3d/>
          </c:spPr>
          <c:invertIfNegative val="0"/>
          <c:cat>
            <c:strRef>
              <c:f>Sayfa1!$E$10:$E$15</c:f>
              <c:strCache>
                <c:ptCount val="6"/>
                <c:pt idx="0">
                  <c:v>Masaüstü PC</c:v>
                </c:pt>
                <c:pt idx="1">
                  <c:v>Taşınabilir PC</c:v>
                </c:pt>
                <c:pt idx="2">
                  <c:v>Cep Telefonu</c:v>
                </c:pt>
                <c:pt idx="3">
                  <c:v>Smart TV</c:v>
                </c:pt>
                <c:pt idx="4">
                  <c:v>Oyun Konsolu</c:v>
                </c:pt>
                <c:pt idx="5">
                  <c:v>Digital Kamera</c:v>
                </c:pt>
              </c:strCache>
            </c:strRef>
          </c:cat>
          <c:val>
            <c:numRef>
              <c:f>Sayfa1!$H$10:$H$15</c:f>
              <c:numCache>
                <c:formatCode>#,##0.00</c:formatCode>
                <c:ptCount val="6"/>
                <c:pt idx="0">
                  <c:v>31.8</c:v>
                </c:pt>
                <c:pt idx="1">
                  <c:v>27.1</c:v>
                </c:pt>
                <c:pt idx="2">
                  <c:v>93.2</c:v>
                </c:pt>
                <c:pt idx="3">
                  <c:v>0</c:v>
                </c:pt>
                <c:pt idx="4">
                  <c:v>4.5999999999999996</c:v>
                </c:pt>
                <c:pt idx="5">
                  <c:v>27.1</c:v>
                </c:pt>
              </c:numCache>
            </c:numRef>
          </c:val>
        </c:ser>
        <c:ser>
          <c:idx val="3"/>
          <c:order val="3"/>
          <c:tx>
            <c:strRef>
              <c:f>Sayfa1!$I$9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A9C0CB"/>
            </a:solidFill>
            <a:ln>
              <a:noFill/>
            </a:ln>
            <a:effectLst/>
            <a:sp3d/>
          </c:spPr>
          <c:invertIfNegative val="0"/>
          <c:cat>
            <c:strRef>
              <c:f>Sayfa1!$E$10:$E$15</c:f>
              <c:strCache>
                <c:ptCount val="6"/>
                <c:pt idx="0">
                  <c:v>Masaüstü PC</c:v>
                </c:pt>
                <c:pt idx="1">
                  <c:v>Taşınabilir PC</c:v>
                </c:pt>
                <c:pt idx="2">
                  <c:v>Cep Telefonu</c:v>
                </c:pt>
                <c:pt idx="3">
                  <c:v>Smart TV</c:v>
                </c:pt>
                <c:pt idx="4">
                  <c:v>Oyun Konsolu</c:v>
                </c:pt>
                <c:pt idx="5">
                  <c:v>Digital Kamera</c:v>
                </c:pt>
              </c:strCache>
            </c:strRef>
          </c:cat>
          <c:val>
            <c:numRef>
              <c:f>Sayfa1!$I$10:$I$15</c:f>
              <c:numCache>
                <c:formatCode>#,##0.00</c:formatCode>
                <c:ptCount val="6"/>
                <c:pt idx="0">
                  <c:v>30.5</c:v>
                </c:pt>
                <c:pt idx="1">
                  <c:v>31.4</c:v>
                </c:pt>
                <c:pt idx="2">
                  <c:v>93.7</c:v>
                </c:pt>
                <c:pt idx="3">
                  <c:v>7.3</c:v>
                </c:pt>
                <c:pt idx="4">
                  <c:v>5</c:v>
                </c:pt>
                <c:pt idx="5">
                  <c:v>28.1</c:v>
                </c:pt>
              </c:numCache>
            </c:numRef>
          </c:val>
        </c:ser>
        <c:ser>
          <c:idx val="4"/>
          <c:order val="4"/>
          <c:tx>
            <c:strRef>
              <c:f>Sayfa1!$J$9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34354"/>
            </a:solidFill>
            <a:ln>
              <a:noFill/>
            </a:ln>
            <a:effectLst/>
            <a:sp3d/>
          </c:spPr>
          <c:invertIfNegative val="0"/>
          <c:cat>
            <c:strRef>
              <c:f>Sayfa1!$E$10:$E$15</c:f>
              <c:strCache>
                <c:ptCount val="6"/>
                <c:pt idx="0">
                  <c:v>Masaüstü PC</c:v>
                </c:pt>
                <c:pt idx="1">
                  <c:v>Taşınabilir PC</c:v>
                </c:pt>
                <c:pt idx="2">
                  <c:v>Cep Telefonu</c:v>
                </c:pt>
                <c:pt idx="3">
                  <c:v>Smart TV</c:v>
                </c:pt>
                <c:pt idx="4">
                  <c:v>Oyun Konsolu</c:v>
                </c:pt>
                <c:pt idx="5">
                  <c:v>Digital Kamera</c:v>
                </c:pt>
              </c:strCache>
            </c:strRef>
          </c:cat>
          <c:val>
            <c:numRef>
              <c:f>Sayfa1!$J$10:$J$15</c:f>
              <c:numCache>
                <c:formatCode>#,##0.00</c:formatCode>
                <c:ptCount val="6"/>
                <c:pt idx="0">
                  <c:v>27.6</c:v>
                </c:pt>
                <c:pt idx="1">
                  <c:v>40.1</c:v>
                </c:pt>
                <c:pt idx="2">
                  <c:v>96.1</c:v>
                </c:pt>
                <c:pt idx="3">
                  <c:v>12.4</c:v>
                </c:pt>
                <c:pt idx="4">
                  <c:v>5.6</c:v>
                </c:pt>
                <c:pt idx="5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1"/>
        <c:shape val="box"/>
        <c:axId val="757640080"/>
        <c:axId val="757636816"/>
        <c:axId val="0"/>
      </c:bar3DChart>
      <c:catAx>
        <c:axId val="757640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7636816"/>
        <c:crosses val="autoZero"/>
        <c:auto val="1"/>
        <c:lblAlgn val="ctr"/>
        <c:lblOffset val="100"/>
        <c:noMultiLvlLbl val="0"/>
      </c:catAx>
      <c:valAx>
        <c:axId val="757636816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0080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25200642054575"/>
          <c:y val="9.2465908045784806E-2"/>
          <c:w val="0.73836276083467056"/>
          <c:h val="0.66780933588622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'2012-2018 BT Pazarı ($)-Grafik'!$B$23</c:f>
              <c:strCache>
                <c:ptCount val="1"/>
                <c:pt idx="0">
                  <c:v>BT Sektörü İş Hacmi</c:v>
                </c:pt>
              </c:strCache>
            </c:strRef>
          </c:tx>
          <c:spPr>
            <a:solidFill>
              <a:srgbClr val="C8BA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'2012-2018 BT Pazarı ($)-Grafik'!$C$22:$I$22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T</c:v>
                </c:pt>
                <c:pt idx="4">
                  <c:v>2016 T</c:v>
                </c:pt>
                <c:pt idx="5">
                  <c:v>2017 T</c:v>
                </c:pt>
                <c:pt idx="6">
                  <c:v>2018 T</c:v>
                </c:pt>
              </c:strCache>
            </c:strRef>
          </c:cat>
          <c:val>
            <c:numRef>
              <c:f>'2012-2018 BT Pazarı ($)-Grafik'!$C$23:$I$23</c:f>
              <c:numCache>
                <c:formatCode>#,##0;[Red]#,##0</c:formatCode>
                <c:ptCount val="7"/>
                <c:pt idx="0">
                  <c:v>6256.5126758344304</c:v>
                </c:pt>
                <c:pt idx="1">
                  <c:v>6444.8971939198509</c:v>
                </c:pt>
                <c:pt idx="2">
                  <c:v>6411.2214485869645</c:v>
                </c:pt>
                <c:pt idx="3">
                  <c:v>6607.1338118219846</c:v>
                </c:pt>
                <c:pt idx="4">
                  <c:v>6847.8520786940308</c:v>
                </c:pt>
                <c:pt idx="5">
                  <c:v>6994.0314978537554</c:v>
                </c:pt>
                <c:pt idx="6">
                  <c:v>7212.8413603416211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7642256"/>
        <c:axId val="757645520"/>
      </c:barChart>
      <c:lineChart>
        <c:grouping val="standard"/>
        <c:varyColors val="0"/>
        <c:ser>
          <c:idx val="0"/>
          <c:order val="1"/>
          <c:tx>
            <c:strRef>
              <c:f>'2012-2018 BT Pazarı ($)-Grafik'!$B$24</c:f>
              <c:strCache>
                <c:ptCount val="1"/>
                <c:pt idx="0">
                  <c:v>%Büyüme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dPt>
            <c:idx val="3"/>
            <c:bubble3D val="0"/>
          </c:dPt>
          <c:cat>
            <c:strRef>
              <c:f>'2012-2018 BT Pazarı ($)-Grafik'!$C$22:$I$22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T</c:v>
                </c:pt>
                <c:pt idx="4">
                  <c:v>2016 T</c:v>
                </c:pt>
                <c:pt idx="5">
                  <c:v>2017 T</c:v>
                </c:pt>
                <c:pt idx="6">
                  <c:v>2018 T</c:v>
                </c:pt>
              </c:strCache>
            </c:strRef>
          </c:cat>
          <c:val>
            <c:numRef>
              <c:f>'2012-2018 BT Pazarı ($)-Grafik'!$C$24:$I$24</c:f>
              <c:numCache>
                <c:formatCode>0.0%</c:formatCode>
                <c:ptCount val="7"/>
                <c:pt idx="0">
                  <c:v>0</c:v>
                </c:pt>
                <c:pt idx="1">
                  <c:v>3.0110147273104682E-2</c:v>
                </c:pt>
                <c:pt idx="2">
                  <c:v>-5.2251795986220095E-3</c:v>
                </c:pt>
                <c:pt idx="3">
                  <c:v>3.0557728321519706E-2</c:v>
                </c:pt>
                <c:pt idx="4">
                  <c:v>3.6433084863717324E-2</c:v>
                </c:pt>
                <c:pt idx="5">
                  <c:v>2.1346754789657085E-2</c:v>
                </c:pt>
                <c:pt idx="6">
                  <c:v>3.1285226918839504E-2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646064"/>
        <c:axId val="757637904"/>
      </c:lineChart>
      <c:catAx>
        <c:axId val="757642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5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57645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tr-TR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(milyon USD)</a:t>
                </a:r>
              </a:p>
            </c:rich>
          </c:tx>
          <c:layout>
            <c:manualLayout>
              <c:xMode val="edge"/>
              <c:yMode val="edge"/>
              <c:x val="2.0364649744324548E-3"/>
              <c:y val="0.3377727360351142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2256"/>
        <c:crosses val="autoZero"/>
        <c:crossBetween val="between"/>
      </c:valAx>
      <c:catAx>
        <c:axId val="75764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7637904"/>
        <c:crosses val="autoZero"/>
        <c:auto val="0"/>
        <c:lblAlgn val="ctr"/>
        <c:lblOffset val="100"/>
        <c:noMultiLvlLbl val="0"/>
      </c:catAx>
      <c:valAx>
        <c:axId val="7576379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606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1710962600263198"/>
          <c:y val="0.90769369930453636"/>
          <c:w val="0.35988251468566457"/>
          <c:h val="7.3846108219523421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547776075489105"/>
          <c:y val="4.7536328541703178E-2"/>
          <c:w val="0.72055301045688636"/>
          <c:h val="0.9049273429165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'Desktop-Notebook'!$B$9</c:f>
              <c:strCache>
                <c:ptCount val="1"/>
                <c:pt idx="0">
                  <c:v>2013 Pay</c:v>
                </c:pt>
              </c:strCache>
            </c:strRef>
          </c:tx>
          <c:spPr>
            <a:solidFill>
              <a:srgbClr val="F87A3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703884027267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684223499038616"/>
                  <c:y val="-3.4566307158927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'Desktop-Notebook'!$C$8:$D$8</c:f>
              <c:strCache>
                <c:ptCount val="2"/>
                <c:pt idx="0">
                  <c:v>Desktop</c:v>
                </c:pt>
                <c:pt idx="1">
                  <c:v>Mobil PC</c:v>
                </c:pt>
              </c:strCache>
            </c:strRef>
          </c:cat>
          <c:val>
            <c:numRef>
              <c:f>'Desktop-Notebook'!$C$9:$D$9</c:f>
              <c:numCache>
                <c:formatCode>0%</c:formatCode>
                <c:ptCount val="2"/>
                <c:pt idx="0">
                  <c:v>0.31715388335864858</c:v>
                </c:pt>
                <c:pt idx="1">
                  <c:v>0.68284611664135142</c:v>
                </c:pt>
              </c:numCache>
            </c:numRef>
          </c:val>
        </c:ser>
        <c:ser>
          <c:idx val="1"/>
          <c:order val="1"/>
          <c:tx>
            <c:strRef>
              <c:f>'Desktop-Notebook'!$B$10</c:f>
              <c:strCache>
                <c:ptCount val="1"/>
                <c:pt idx="0">
                  <c:v>2014 Pay</c:v>
                </c:pt>
              </c:strCache>
            </c:strRef>
          </c:tx>
          <c:spPr>
            <a:solidFill>
              <a:srgbClr val="F343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298544251004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205825431917488"/>
                  <c:y val="-3.4566307158927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'Desktop-Notebook'!$C$8:$D$8</c:f>
              <c:strCache>
                <c:ptCount val="2"/>
                <c:pt idx="0">
                  <c:v>Desktop</c:v>
                </c:pt>
                <c:pt idx="1">
                  <c:v>Mobil PC</c:v>
                </c:pt>
              </c:strCache>
            </c:strRef>
          </c:cat>
          <c:val>
            <c:numRef>
              <c:f>'Desktop-Notebook'!$C$10:$D$10</c:f>
              <c:numCache>
                <c:formatCode>0%</c:formatCode>
                <c:ptCount val="2"/>
                <c:pt idx="0">
                  <c:v>0.32849530714411462</c:v>
                </c:pt>
                <c:pt idx="1">
                  <c:v>0.67150469285588543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7637360"/>
        <c:axId val="757648784"/>
      </c:barChart>
      <c:catAx>
        <c:axId val="75763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8784"/>
        <c:crosses val="autoZero"/>
        <c:auto val="1"/>
        <c:lblAlgn val="ctr"/>
        <c:lblOffset val="100"/>
        <c:noMultiLvlLbl val="0"/>
      </c:catAx>
      <c:valAx>
        <c:axId val="757648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763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22254894853889"/>
          <c:y val="3.377651407999497E-2"/>
          <c:w val="0.73864809549086508"/>
          <c:h val="0.93244697184001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'Desktop-Notebook-Tablet'!$C$10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87A3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29355560596106E-2"/>
                  <c:y val="-1.125870796510983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22963079016836"/>
                  <c:y val="-3.070592189090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668588051248353E-2"/>
                  <c:y val="3.0705921890904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'Desktop-Notebook-Tablet'!$D$9:$F$9</c:f>
              <c:strCache>
                <c:ptCount val="3"/>
                <c:pt idx="0">
                  <c:v>Desktop</c:v>
                </c:pt>
                <c:pt idx="1">
                  <c:v>Mobil PC</c:v>
                </c:pt>
                <c:pt idx="2">
                  <c:v>Tablet</c:v>
                </c:pt>
              </c:strCache>
            </c:strRef>
          </c:cat>
          <c:val>
            <c:numRef>
              <c:f>'Desktop-Notebook-Tablet'!$D$10:$F$10</c:f>
              <c:numCache>
                <c:formatCode>0%</c:formatCode>
                <c:ptCount val="3"/>
                <c:pt idx="0">
                  <c:v>0.19925300282278269</c:v>
                </c:pt>
                <c:pt idx="1">
                  <c:v>0.42900038859938849</c:v>
                </c:pt>
                <c:pt idx="2">
                  <c:v>0.37174660857782882</c:v>
                </c:pt>
              </c:numCache>
            </c:numRef>
          </c:val>
        </c:ser>
        <c:ser>
          <c:idx val="1"/>
          <c:order val="1"/>
          <c:tx>
            <c:strRef>
              <c:f>'Desktop-Notebook-Tablet'!$C$11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343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805213694600406E-3"/>
                  <c:y val="-1.125870796510983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388066681788307E-2"/>
                  <c:y val="-3.070592189090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2502882076872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'Desktop-Notebook-Tablet'!$D$9:$F$9</c:f>
              <c:strCache>
                <c:ptCount val="3"/>
                <c:pt idx="0">
                  <c:v>Desktop</c:v>
                </c:pt>
                <c:pt idx="1">
                  <c:v>Mobil PC</c:v>
                </c:pt>
                <c:pt idx="2">
                  <c:v>Tablet</c:v>
                </c:pt>
              </c:strCache>
            </c:strRef>
          </c:cat>
          <c:val>
            <c:numRef>
              <c:f>'Desktop-Notebook-Tablet'!$D$11:$F$11</c:f>
              <c:numCache>
                <c:formatCode>0%</c:formatCode>
                <c:ptCount val="3"/>
                <c:pt idx="0">
                  <c:v>0.16628242023255604</c:v>
                </c:pt>
                <c:pt idx="1">
                  <c:v>0.33991178289986823</c:v>
                </c:pt>
                <c:pt idx="2">
                  <c:v>0.49380579686757575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7647152"/>
        <c:axId val="757649872"/>
      </c:barChart>
      <c:catAx>
        <c:axId val="75764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 algn="just"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9872"/>
        <c:crosses val="autoZero"/>
        <c:auto val="1"/>
        <c:lblAlgn val="ctr"/>
        <c:lblOffset val="100"/>
        <c:noMultiLvlLbl val="0"/>
      </c:catAx>
      <c:valAx>
        <c:axId val="7576498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764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'Dünya ve Avrupa PC St _ 2013-14'!$I$5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87A3E"/>
            </a:solidFill>
            <a:ln>
              <a:noFill/>
            </a:ln>
            <a:effectLst/>
          </c:spPr>
          <c:invertIfNegative val="0"/>
          <c:cat>
            <c:strRef>
              <c:f>'Dünya ve Avrupa PC St _ 2013-14'!$J$4:$Z$4</c:f>
              <c:strCache>
                <c:ptCount val="17"/>
                <c:pt idx="0">
                  <c:v>Germany</c:v>
                </c:pt>
                <c:pt idx="1">
                  <c:v>United Kingdom</c:v>
                </c:pt>
                <c:pt idx="2">
                  <c:v>France</c:v>
                </c:pt>
                <c:pt idx="3">
                  <c:v>Italy</c:v>
                </c:pt>
                <c:pt idx="4">
                  <c:v>Spain</c:v>
                </c:pt>
                <c:pt idx="5">
                  <c:v>Poland</c:v>
                </c:pt>
                <c:pt idx="6">
                  <c:v>Netherlands</c:v>
                </c:pt>
                <c:pt idx="7">
                  <c:v>Turkey</c:v>
                </c:pt>
                <c:pt idx="8">
                  <c:v>Switzerland</c:v>
                </c:pt>
                <c:pt idx="9">
                  <c:v>Belgium</c:v>
                </c:pt>
                <c:pt idx="10">
                  <c:v>Norway</c:v>
                </c:pt>
                <c:pt idx="11">
                  <c:v>Czech Republic</c:v>
                </c:pt>
                <c:pt idx="12">
                  <c:v>Austria</c:v>
                </c:pt>
                <c:pt idx="13">
                  <c:v>Romania</c:v>
                </c:pt>
                <c:pt idx="14">
                  <c:v>Portugal</c:v>
                </c:pt>
                <c:pt idx="15">
                  <c:v>Greece</c:v>
                </c:pt>
                <c:pt idx="16">
                  <c:v>Ireland</c:v>
                </c:pt>
              </c:strCache>
            </c:strRef>
          </c:cat>
          <c:val>
            <c:numRef>
              <c:f>'Dünya ve Avrupa PC St _ 2013-14'!$J$5:$Z$5</c:f>
              <c:numCache>
                <c:formatCode>#,##0</c:formatCode>
                <c:ptCount val="17"/>
                <c:pt idx="0">
                  <c:v>10890</c:v>
                </c:pt>
                <c:pt idx="1">
                  <c:v>9331</c:v>
                </c:pt>
                <c:pt idx="2">
                  <c:v>8449</c:v>
                </c:pt>
                <c:pt idx="3">
                  <c:v>3917</c:v>
                </c:pt>
                <c:pt idx="4">
                  <c:v>2619</c:v>
                </c:pt>
                <c:pt idx="5">
                  <c:v>2836</c:v>
                </c:pt>
                <c:pt idx="6">
                  <c:v>2457</c:v>
                </c:pt>
                <c:pt idx="7">
                  <c:v>3062</c:v>
                </c:pt>
                <c:pt idx="8">
                  <c:v>1591</c:v>
                </c:pt>
                <c:pt idx="9">
                  <c:v>1427</c:v>
                </c:pt>
                <c:pt idx="10">
                  <c:v>1105</c:v>
                </c:pt>
                <c:pt idx="11">
                  <c:v>1000</c:v>
                </c:pt>
                <c:pt idx="12">
                  <c:v>995</c:v>
                </c:pt>
                <c:pt idx="13">
                  <c:v>627</c:v>
                </c:pt>
                <c:pt idx="14">
                  <c:v>643</c:v>
                </c:pt>
                <c:pt idx="15">
                  <c:v>543</c:v>
                </c:pt>
                <c:pt idx="16">
                  <c:v>485</c:v>
                </c:pt>
              </c:numCache>
            </c:numRef>
          </c:val>
        </c:ser>
        <c:ser>
          <c:idx val="1"/>
          <c:order val="1"/>
          <c:tx>
            <c:strRef>
              <c:f>'Dünya ve Avrupa PC St _ 2013-14'!$I$6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34354"/>
            </a:solidFill>
            <a:ln>
              <a:noFill/>
            </a:ln>
            <a:effectLst/>
          </c:spPr>
          <c:invertIfNegative val="0"/>
          <c:cat>
            <c:strRef>
              <c:f>'Dünya ve Avrupa PC St _ 2013-14'!$J$4:$Z$4</c:f>
              <c:strCache>
                <c:ptCount val="17"/>
                <c:pt idx="0">
                  <c:v>Germany</c:v>
                </c:pt>
                <c:pt idx="1">
                  <c:v>United Kingdom</c:v>
                </c:pt>
                <c:pt idx="2">
                  <c:v>France</c:v>
                </c:pt>
                <c:pt idx="3">
                  <c:v>Italy</c:v>
                </c:pt>
                <c:pt idx="4">
                  <c:v>Spain</c:v>
                </c:pt>
                <c:pt idx="5">
                  <c:v>Poland</c:v>
                </c:pt>
                <c:pt idx="6">
                  <c:v>Netherlands</c:v>
                </c:pt>
                <c:pt idx="7">
                  <c:v>Turkey</c:v>
                </c:pt>
                <c:pt idx="8">
                  <c:v>Switzerland</c:v>
                </c:pt>
                <c:pt idx="9">
                  <c:v>Belgium</c:v>
                </c:pt>
                <c:pt idx="10">
                  <c:v>Norway</c:v>
                </c:pt>
                <c:pt idx="11">
                  <c:v>Czech Republic</c:v>
                </c:pt>
                <c:pt idx="12">
                  <c:v>Austria</c:v>
                </c:pt>
                <c:pt idx="13">
                  <c:v>Romania</c:v>
                </c:pt>
                <c:pt idx="14">
                  <c:v>Portugal</c:v>
                </c:pt>
                <c:pt idx="15">
                  <c:v>Greece</c:v>
                </c:pt>
                <c:pt idx="16">
                  <c:v>Ireland</c:v>
                </c:pt>
              </c:strCache>
            </c:strRef>
          </c:cat>
          <c:val>
            <c:numRef>
              <c:f>'Dünya ve Avrupa PC St _ 2013-14'!$J$6:$Z$6</c:f>
              <c:numCache>
                <c:formatCode>#,##0</c:formatCode>
                <c:ptCount val="17"/>
                <c:pt idx="0">
                  <c:v>12934</c:v>
                </c:pt>
                <c:pt idx="1">
                  <c:v>10903</c:v>
                </c:pt>
                <c:pt idx="2">
                  <c:v>9379</c:v>
                </c:pt>
                <c:pt idx="3">
                  <c:v>4547</c:v>
                </c:pt>
                <c:pt idx="4">
                  <c:v>3619</c:v>
                </c:pt>
                <c:pt idx="5">
                  <c:v>3063</c:v>
                </c:pt>
                <c:pt idx="6">
                  <c:v>2896</c:v>
                </c:pt>
                <c:pt idx="7">
                  <c:v>2823</c:v>
                </c:pt>
                <c:pt idx="8">
                  <c:v>1653</c:v>
                </c:pt>
                <c:pt idx="9">
                  <c:v>1593</c:v>
                </c:pt>
                <c:pt idx="10">
                  <c:v>1265</c:v>
                </c:pt>
                <c:pt idx="11">
                  <c:v>1191</c:v>
                </c:pt>
                <c:pt idx="12">
                  <c:v>1036</c:v>
                </c:pt>
                <c:pt idx="13">
                  <c:v>781</c:v>
                </c:pt>
                <c:pt idx="14">
                  <c:v>772</c:v>
                </c:pt>
                <c:pt idx="15">
                  <c:v>746</c:v>
                </c:pt>
                <c:pt idx="16">
                  <c:v>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757648240"/>
        <c:axId val="757649328"/>
      </c:barChart>
      <c:catAx>
        <c:axId val="757648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7649328"/>
        <c:crosses val="autoZero"/>
        <c:auto val="1"/>
        <c:lblAlgn val="ctr"/>
        <c:lblOffset val="100"/>
        <c:noMultiLvlLbl val="0"/>
      </c:catAx>
      <c:valAx>
        <c:axId val="757649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4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1164827380222E-2"/>
          <c:y val="3.8348146059633631E-2"/>
          <c:w val="0.91762800044612292"/>
          <c:h val="0.89454259833600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'Dünya ve Avrupa PC St _ 2013-14'!$I$28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87A3E"/>
            </a:solidFill>
            <a:ln>
              <a:noFill/>
            </a:ln>
            <a:effectLst/>
          </c:spPr>
          <c:invertIfNegative val="0"/>
          <c:cat>
            <c:strRef>
              <c:f>'Dünya ve Avrupa PC St _ 2013-14'!$J$27:$U$27</c:f>
              <c:strCache>
                <c:ptCount val="12"/>
                <c:pt idx="0">
                  <c:v>Russia</c:v>
                </c:pt>
                <c:pt idx="1">
                  <c:v>Turkey</c:v>
                </c:pt>
                <c:pt idx="2">
                  <c:v>Saudi Arabia</c:v>
                </c:pt>
                <c:pt idx="3">
                  <c:v>South Africa</c:v>
                </c:pt>
                <c:pt idx="4">
                  <c:v>United Arab Emirates</c:v>
                </c:pt>
                <c:pt idx="5">
                  <c:v>Ukraine</c:v>
                </c:pt>
                <c:pt idx="6">
                  <c:v>Israel</c:v>
                </c:pt>
                <c:pt idx="7">
                  <c:v>Egypt</c:v>
                </c:pt>
                <c:pt idx="8">
                  <c:v>Algeria</c:v>
                </c:pt>
                <c:pt idx="9">
                  <c:v>Kazakhstan</c:v>
                </c:pt>
                <c:pt idx="10">
                  <c:v>Qatar</c:v>
                </c:pt>
                <c:pt idx="11">
                  <c:v>Morocco</c:v>
                </c:pt>
              </c:strCache>
            </c:strRef>
          </c:cat>
          <c:val>
            <c:numRef>
              <c:f>'Dünya ve Avrupa PC St _ 2013-14'!$J$28:$U$28</c:f>
              <c:numCache>
                <c:formatCode>#,##0</c:formatCode>
                <c:ptCount val="12"/>
                <c:pt idx="0">
                  <c:v>10237231.999999987</c:v>
                </c:pt>
                <c:pt idx="1">
                  <c:v>3062052.9999999995</c:v>
                </c:pt>
                <c:pt idx="2">
                  <c:v>1863563.9999999993</c:v>
                </c:pt>
                <c:pt idx="3">
                  <c:v>1692608.9999999993</c:v>
                </c:pt>
                <c:pt idx="4">
                  <c:v>2035057.0000000002</c:v>
                </c:pt>
                <c:pt idx="5">
                  <c:v>2381454.0000000005</c:v>
                </c:pt>
                <c:pt idx="6">
                  <c:v>745770.9999999993</c:v>
                </c:pt>
                <c:pt idx="7">
                  <c:v>533726.00000000035</c:v>
                </c:pt>
                <c:pt idx="8">
                  <c:v>525399.00000000012</c:v>
                </c:pt>
                <c:pt idx="9">
                  <c:v>709917.00000000163</c:v>
                </c:pt>
                <c:pt idx="10">
                  <c:v>305303.99999999994</c:v>
                </c:pt>
                <c:pt idx="11">
                  <c:v>333824.00000000047</c:v>
                </c:pt>
              </c:numCache>
            </c:numRef>
          </c:val>
        </c:ser>
        <c:ser>
          <c:idx val="1"/>
          <c:order val="1"/>
          <c:tx>
            <c:strRef>
              <c:f>'Dünya ve Avrupa PC St _ 2013-14'!$I$29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34354"/>
            </a:solidFill>
            <a:ln>
              <a:noFill/>
            </a:ln>
            <a:effectLst/>
          </c:spPr>
          <c:invertIfNegative val="0"/>
          <c:cat>
            <c:strRef>
              <c:f>'Dünya ve Avrupa PC St _ 2013-14'!$J$27:$U$27</c:f>
              <c:strCache>
                <c:ptCount val="12"/>
                <c:pt idx="0">
                  <c:v>Russia</c:v>
                </c:pt>
                <c:pt idx="1">
                  <c:v>Turkey</c:v>
                </c:pt>
                <c:pt idx="2">
                  <c:v>Saudi Arabia</c:v>
                </c:pt>
                <c:pt idx="3">
                  <c:v>South Africa</c:v>
                </c:pt>
                <c:pt idx="4">
                  <c:v>United Arab Emirates</c:v>
                </c:pt>
                <c:pt idx="5">
                  <c:v>Ukraine</c:v>
                </c:pt>
                <c:pt idx="6">
                  <c:v>Israel</c:v>
                </c:pt>
                <c:pt idx="7">
                  <c:v>Egypt</c:v>
                </c:pt>
                <c:pt idx="8">
                  <c:v>Algeria</c:v>
                </c:pt>
                <c:pt idx="9">
                  <c:v>Kazakhstan</c:v>
                </c:pt>
                <c:pt idx="10">
                  <c:v>Qatar</c:v>
                </c:pt>
                <c:pt idx="11">
                  <c:v>Morocco</c:v>
                </c:pt>
              </c:strCache>
            </c:strRef>
          </c:cat>
          <c:val>
            <c:numRef>
              <c:f>'Dünya ve Avrupa PC St _ 2013-14'!$J$29:$U$29</c:f>
              <c:numCache>
                <c:formatCode>#,##0</c:formatCode>
                <c:ptCount val="12"/>
                <c:pt idx="0">
                  <c:v>7910976</c:v>
                </c:pt>
                <c:pt idx="1">
                  <c:v>2823120.9999999986</c:v>
                </c:pt>
                <c:pt idx="2">
                  <c:v>1874684.9999999953</c:v>
                </c:pt>
                <c:pt idx="3">
                  <c:v>1707367.9999999986</c:v>
                </c:pt>
                <c:pt idx="4">
                  <c:v>1689166.0000000023</c:v>
                </c:pt>
                <c:pt idx="5">
                  <c:v>1117858.9999999988</c:v>
                </c:pt>
                <c:pt idx="6">
                  <c:v>773437.99999999895</c:v>
                </c:pt>
                <c:pt idx="7">
                  <c:v>708014.99999999907</c:v>
                </c:pt>
                <c:pt idx="8">
                  <c:v>456113.00000000012</c:v>
                </c:pt>
                <c:pt idx="9">
                  <c:v>407542.99999999971</c:v>
                </c:pt>
                <c:pt idx="10">
                  <c:v>300609.99999999988</c:v>
                </c:pt>
                <c:pt idx="11">
                  <c:v>292137.99999999983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7638992"/>
        <c:axId val="757639536"/>
      </c:barChart>
      <c:catAx>
        <c:axId val="75763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7639536"/>
        <c:crosses val="autoZero"/>
        <c:auto val="1"/>
        <c:lblAlgn val="ctr"/>
        <c:lblOffset val="100"/>
        <c:noMultiLvlLbl val="0"/>
      </c:catAx>
      <c:valAx>
        <c:axId val="757639536"/>
        <c:scaling>
          <c:orientation val="minMax"/>
          <c:max val="1050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tr-TR"/>
          </a:p>
        </c:txPr>
        <c:crossAx val="75763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Dikdörtgen 1"/>
        <cdr:cNvSpPr/>
      </cdr:nvSpPr>
      <cdr:spPr>
        <a:xfrm xmlns:a="http://schemas.openxmlformats.org/drawingml/2006/main">
          <a:off x="0" y="-535706"/>
          <a:ext cx="9455085" cy="5598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0.21158</cdr:x>
      <cdr:y>0.0485</cdr:y>
    </cdr:from>
    <cdr:to>
      <cdr:x>0.83974</cdr:x>
      <cdr:y>0.42168</cdr:y>
    </cdr:to>
    <cdr:sp macro="" textlink="">
      <cdr:nvSpPr>
        <cdr:cNvPr id="6144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753123" y="205881"/>
          <a:ext cx="5204758" cy="158406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8A9BB7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0.42982</cdr:x>
      <cdr:y>0.07975</cdr:y>
    </cdr:from>
    <cdr:to>
      <cdr:x>0.6765</cdr:x>
      <cdr:y>0.16219</cdr:y>
    </cdr:to>
    <cdr:sp macro="" textlink="">
      <cdr:nvSpPr>
        <cdr:cNvPr id="614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0579" y="375139"/>
          <a:ext cx="2192670" cy="387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1100" b="1" i="0" strike="noStrike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CAGR(12-18T): % 2,1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0.84461</cdr:x>
      <cdr:y>0.58952</cdr:y>
    </cdr:from>
    <cdr:to>
      <cdr:x>0.98749</cdr:x>
      <cdr:y>0.66383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6726501" y="2165953"/>
          <a:ext cx="1137987" cy="273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2013</a:t>
          </a:r>
          <a:endParaRPr lang="tr-TR" sz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0.84461</cdr:x>
      <cdr:y>0.65125</cdr:y>
    </cdr:from>
    <cdr:to>
      <cdr:x>0.98749</cdr:x>
      <cdr:y>0.72556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6726501" y="2392755"/>
          <a:ext cx="1137987" cy="273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2014</a:t>
          </a:r>
          <a:endParaRPr lang="tr-TR" sz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0.5835</cdr:x>
      <cdr:y>0.12002</cdr:y>
    </cdr:from>
    <cdr:to>
      <cdr:x>0.5835</cdr:x>
      <cdr:y>0.12002</cdr:y>
    </cdr:to>
    <cdr:sp macro="" textlink="">
      <cdr:nvSpPr>
        <cdr:cNvPr id="614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924" y="336741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CAGR(05-10T): %17</a:t>
          </a:r>
        </a:p>
      </cdr:txBody>
    </cdr:sp>
  </cdr:relSizeAnchor>
  <cdr:relSizeAnchor xmlns:cdr="http://schemas.openxmlformats.org/drawingml/2006/chartDrawing">
    <cdr:from>
      <cdr:x>0.20787</cdr:x>
      <cdr:y>0.40525</cdr:y>
    </cdr:from>
    <cdr:to>
      <cdr:x>0.20787</cdr:x>
      <cdr:y>0.40525</cdr:y>
    </cdr:to>
    <cdr:sp macro="" textlink="">
      <cdr:nvSpPr>
        <cdr:cNvPr id="614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5592" y="1269057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CAGR(01-05): %31</a:t>
          </a:r>
        </a:p>
      </cdr:txBody>
    </cdr:sp>
  </cdr:relSizeAnchor>
  <cdr:relSizeAnchor xmlns:cdr="http://schemas.openxmlformats.org/drawingml/2006/chartDrawing">
    <cdr:from>
      <cdr:x>0.19479</cdr:x>
      <cdr:y>0.08938</cdr:y>
    </cdr:from>
    <cdr:to>
      <cdr:x>0.77254</cdr:x>
      <cdr:y>0.5068</cdr:y>
    </cdr:to>
    <cdr:sp macro="" textlink="">
      <cdr:nvSpPr>
        <cdr:cNvPr id="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65474" y="290026"/>
          <a:ext cx="2270413" cy="135455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8A9BB7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0.5835</cdr:x>
      <cdr:y>0.12002</cdr:y>
    </cdr:from>
    <cdr:to>
      <cdr:x>0.5835</cdr:x>
      <cdr:y>0.12002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924" y="336741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CAGR(05-10T): %17</a:t>
          </a:r>
        </a:p>
      </cdr:txBody>
    </cdr:sp>
  </cdr:relSizeAnchor>
  <cdr:relSizeAnchor xmlns:cdr="http://schemas.openxmlformats.org/drawingml/2006/chartDrawing">
    <cdr:from>
      <cdr:x>0.20787</cdr:x>
      <cdr:y>0.40525</cdr:y>
    </cdr:from>
    <cdr:to>
      <cdr:x>0.20787</cdr:x>
      <cdr:y>0.40525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5592" y="1269057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CAGR(01-05): %31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0.21143</cdr:x>
      <cdr:y>0.82612</cdr:y>
    </cdr:from>
    <cdr:to>
      <cdr:x>0.81239</cdr:x>
      <cdr:y>0.97183</cdr:y>
    </cdr:to>
    <cdr:sp macro="" textlink="">
      <cdr:nvSpPr>
        <cdr:cNvPr id="2" name="Dikdörtgen 1"/>
        <cdr:cNvSpPr/>
      </cdr:nvSpPr>
      <cdr:spPr>
        <a:xfrm xmlns:a="http://schemas.openxmlformats.org/drawingml/2006/main">
          <a:off x="966677" y="2266211"/>
          <a:ext cx="2747550" cy="3997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0.5835</cdr:x>
      <cdr:y>0.12002</cdr:y>
    </cdr:from>
    <cdr:to>
      <cdr:x>0.5835</cdr:x>
      <cdr:y>0.12002</cdr:y>
    </cdr:to>
    <cdr:sp macro="" textlink="">
      <cdr:nvSpPr>
        <cdr:cNvPr id="614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924" y="336741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CAGR(05-10T): %17</a:t>
          </a:r>
        </a:p>
      </cdr:txBody>
    </cdr:sp>
  </cdr:relSizeAnchor>
  <cdr:relSizeAnchor xmlns:cdr="http://schemas.openxmlformats.org/drawingml/2006/chartDrawing">
    <cdr:from>
      <cdr:x>0.20787</cdr:x>
      <cdr:y>0.40525</cdr:y>
    </cdr:from>
    <cdr:to>
      <cdr:x>0.20787</cdr:x>
      <cdr:y>0.40525</cdr:y>
    </cdr:to>
    <cdr:sp macro="" textlink="">
      <cdr:nvSpPr>
        <cdr:cNvPr id="614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5592" y="1269057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CAGR(01-05): %31</a:t>
          </a:r>
        </a:p>
      </cdr:txBody>
    </cdr:sp>
  </cdr:relSizeAnchor>
  <cdr:relSizeAnchor xmlns:cdr="http://schemas.openxmlformats.org/drawingml/2006/chartDrawing">
    <cdr:from>
      <cdr:x>0.19967</cdr:x>
      <cdr:y>0.1129</cdr:y>
    </cdr:from>
    <cdr:to>
      <cdr:x>0.85311</cdr:x>
      <cdr:y>0.52628</cdr:y>
    </cdr:to>
    <cdr:sp macro="" textlink="">
      <cdr:nvSpPr>
        <cdr:cNvPr id="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18553" y="436344"/>
          <a:ext cx="3005969" cy="15976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8A9BB7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0.5835</cdr:x>
      <cdr:y>0.12002</cdr:y>
    </cdr:from>
    <cdr:to>
      <cdr:x>0.5835</cdr:x>
      <cdr:y>0.12002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924" y="336741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CAGR(05-10T): %17</a:t>
          </a:r>
        </a:p>
      </cdr:txBody>
    </cdr:sp>
  </cdr:relSizeAnchor>
  <cdr:relSizeAnchor xmlns:cdr="http://schemas.openxmlformats.org/drawingml/2006/chartDrawing">
    <cdr:from>
      <cdr:x>0.20787</cdr:x>
      <cdr:y>0.40525</cdr:y>
    </cdr:from>
    <cdr:to>
      <cdr:x>0.20787</cdr:x>
      <cdr:y>0.40525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5592" y="1269057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tr-TR" sz="800" b="1" i="0" strike="noStrike">
              <a:solidFill>
                <a:srgbClr val="000000"/>
              </a:solidFill>
              <a:latin typeface="Book Antiqua"/>
            </a:rPr>
            <a:t>CAGR(01-05): %31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84568-0FD5-478C-B533-1B71500FEC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97EE2-E24C-45A8-870C-4038DB38FA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926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2B7C7-C310-42BE-901C-EDD74D365868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5E3C5-9B57-4E22-A905-49EAD040A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04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6204B-B6F0-4DBD-9F01-846380D55E4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99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3C5-9B57-4E22-A905-49EAD040AF5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68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6204B-B6F0-4DBD-9F01-846380D55E4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63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E6979F-7DE4-410A-A910-08EE5ED7CC1B}" type="slidenum">
              <a:rPr lang="de-DE" sz="1200"/>
              <a:pPr algn="r" eaLnBrk="1" hangingPunct="1"/>
              <a:t>40</a:t>
            </a:fld>
            <a:endParaRPr lang="de-DE" sz="1200"/>
          </a:p>
        </p:txBody>
      </p:sp>
      <p:sp>
        <p:nvSpPr>
          <p:cNvPr id="77827" name="Text Box 3"/>
          <p:cNvSpPr txBox="1">
            <a:spLocks noGrp="1" noChangeArrowheads="1"/>
          </p:cNvSpPr>
          <p:nvPr/>
        </p:nvSpPr>
        <p:spPr bwMode="auto">
          <a:xfrm>
            <a:off x="3818492" y="9376424"/>
            <a:ext cx="2917271" cy="4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F4F674F-4A59-473C-973A-003DE655FB8F}" type="slidenum">
              <a:rPr lang="en-GB" sz="1300"/>
              <a:pPr algn="r" eaLnBrk="1" hangingPunct="1"/>
              <a:t>40</a:t>
            </a:fld>
            <a:endParaRPr lang="en-GB" sz="13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499"/>
            <a:ext cx="4939560" cy="44398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7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8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42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85067" y="1266826"/>
            <a:ext cx="8278284" cy="49371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3291418" y="1989139"/>
            <a:ext cx="8290983" cy="4097337"/>
          </a:xfrm>
        </p:spPr>
        <p:txBody>
          <a:bodyPr/>
          <a:lstStyle/>
          <a:p>
            <a:pPr lvl="0"/>
            <a:endParaRPr lang="tr-TR" noProof="0" smtClean="0"/>
          </a:p>
        </p:txBody>
      </p:sp>
    </p:spTree>
    <p:extLst>
      <p:ext uri="{BB962C8B-B14F-4D97-AF65-F5344CB8AC3E}">
        <p14:creationId xmlns:p14="http://schemas.microsoft.com/office/powerpoint/2010/main" val="2359886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9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42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30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65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46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40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FB1B-D653-425C-9B24-B270F7424064}" type="datetimeFigureOut">
              <a:rPr lang="tr-TR" smtClean="0"/>
              <a:t>16.3.2015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4C58-1D5C-41E4-B147-E0B0FE577730}" type="slidenum">
              <a:rPr lang="tr-TR" smtClean="0"/>
              <a:t>‹#›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39" y="6305550"/>
            <a:ext cx="942288" cy="5016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34" y="6292850"/>
            <a:ext cx="691463" cy="50165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22" y="6305550"/>
            <a:ext cx="664348" cy="5016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71" y="6305550"/>
            <a:ext cx="732138" cy="50165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10" y="6267450"/>
            <a:ext cx="691463" cy="50165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98" y="6267450"/>
            <a:ext cx="569440" cy="50165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" y="0"/>
            <a:ext cx="1472516" cy="134099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7" name="Resim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819909" y="2925001"/>
            <a:ext cx="1105359" cy="417117"/>
          </a:xfrm>
          <a:prstGeom prst="rect">
            <a:avLst/>
          </a:prstGeom>
        </p:spPr>
      </p:pic>
      <p:cxnSp>
        <p:nvCxnSpPr>
          <p:cNvPr id="8" name="Düz Bağlayıcı 7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 w="28575"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 userDrawn="1"/>
        </p:nvCxnSpPr>
        <p:spPr>
          <a:xfrm>
            <a:off x="11353800" y="390202"/>
            <a:ext cx="0" cy="2600972"/>
          </a:xfrm>
          <a:prstGeom prst="line">
            <a:avLst/>
          </a:prstGeom>
          <a:ln w="3175" cmpd="thickThin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 userDrawn="1"/>
        </p:nvCxnSpPr>
        <p:spPr>
          <a:xfrm>
            <a:off x="11353800" y="3383214"/>
            <a:ext cx="0" cy="2600972"/>
          </a:xfrm>
          <a:prstGeom prst="line">
            <a:avLst/>
          </a:prstGeom>
          <a:ln w="3175" cmpd="thinThick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 userDrawn="1"/>
        </p:nvCxnSpPr>
        <p:spPr>
          <a:xfrm>
            <a:off x="838200" y="6176963"/>
            <a:ext cx="1026816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://dell.com.tr/" TargetMode="External"/><Relationship Id="rId18" Type="http://schemas.openxmlformats.org/officeDocument/2006/relationships/hyperlink" Target="http://images.google.com.tr/imgres?imgurl=http://www.aocmonitorap.com/files/AOC.JPG&amp;imgrefurl=http://www.aocmonitorap.com/hongkong_eng/media_centre.php&amp;usg=__uY9jyANEjTH-EdShy1at1RY98Fc=&amp;h=658&amp;w=1928&amp;sz=113&amp;hl=tr&amp;start=19&amp;um=1&amp;tbnid=LukIHtYcfEuNoM:&amp;tbnh=51&amp;tbnw=150&amp;prev=/images?q=aoc&amp;hl=tr&amp;um=1" TargetMode="External"/><Relationship Id="rId26" Type="http://schemas.openxmlformats.org/officeDocument/2006/relationships/image" Target="../media/image53.png"/><Relationship Id="rId39" Type="http://schemas.openxmlformats.org/officeDocument/2006/relationships/image" Target="../media/image65.jpeg"/><Relationship Id="rId21" Type="http://schemas.openxmlformats.org/officeDocument/2006/relationships/image" Target="../media/image48.jpeg"/><Relationship Id="rId34" Type="http://schemas.openxmlformats.org/officeDocument/2006/relationships/image" Target="../media/image61.jpe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6" Type="http://schemas.openxmlformats.org/officeDocument/2006/relationships/image" Target="../media/image44.jpeg"/><Relationship Id="rId29" Type="http://schemas.openxmlformats.org/officeDocument/2006/relationships/image" Target="../media/image56.jpeg"/><Relationship Id="rId11" Type="http://schemas.openxmlformats.org/officeDocument/2006/relationships/hyperlink" Target="http://images.google.com.tr/imgres?imgurl=http://www.tekno-mer.net/images/markalar/2008.2.20.17.53.49.acer/Acer_logo.gif&amp;imgrefurl=http://www.tekno-mer.net/products/k3.asp?fx=urunler&amp;k1=93&amp;k2=&amp;marka=79&amp;olcut=&amp;asx=&amp;basx=List&amp;usg=__HOP8WlSTb74ow9NVXOjZA697JXg=&amp;h=350&amp;w=350&amp;sz=9&amp;hl=tr&amp;start=1&amp;tbnid=IJ8UaruBhtEIpM:&amp;tbnh=120&amp;tbnw=120&amp;prev=/images?q=acer+logo&amp;gbv=2&amp;hl=tr" TargetMode="External"/><Relationship Id="rId24" Type="http://schemas.openxmlformats.org/officeDocument/2006/relationships/image" Target="../media/image51.png"/><Relationship Id="rId32" Type="http://schemas.openxmlformats.org/officeDocument/2006/relationships/image" Target="../media/image59.jpeg"/><Relationship Id="rId37" Type="http://schemas.openxmlformats.org/officeDocument/2006/relationships/image" Target="../media/image63.png"/><Relationship Id="rId40" Type="http://schemas.openxmlformats.org/officeDocument/2006/relationships/image" Target="../media/image66.jpe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8" Type="http://schemas.openxmlformats.org/officeDocument/2006/relationships/image" Target="../media/image84.png"/><Relationship Id="rId5" Type="http://schemas.openxmlformats.org/officeDocument/2006/relationships/image" Target="../media/image35.jpeg"/><Relationship Id="rId61" Type="http://schemas.openxmlformats.org/officeDocument/2006/relationships/image" Target="../media/image87.png"/><Relationship Id="rId19" Type="http://schemas.openxmlformats.org/officeDocument/2006/relationships/image" Target="../media/image46.jpeg"/><Relationship Id="rId14" Type="http://schemas.openxmlformats.org/officeDocument/2006/relationships/image" Target="../media/image42.png"/><Relationship Id="rId22" Type="http://schemas.openxmlformats.org/officeDocument/2006/relationships/image" Target="../media/image49.png"/><Relationship Id="rId27" Type="http://schemas.openxmlformats.org/officeDocument/2006/relationships/image" Target="../media/image54.jpeg"/><Relationship Id="rId30" Type="http://schemas.openxmlformats.org/officeDocument/2006/relationships/image" Target="../media/image57.jpeg"/><Relationship Id="rId35" Type="http://schemas.openxmlformats.org/officeDocument/2006/relationships/hyperlink" Target="http://images.google.com.tr/imgres?imgurl=http://www.techfeed.ca/files/lg_logo.jpg&amp;imgrefurl=http://www.techfeed.ca/?q=taxonomy/term/11&amp;h=150&amp;w=250&amp;sz=6&amp;tbnid=WlEgZpB7UU66AM:&amp;tbnh=67&amp;tbnw=111&amp;prev=/images?q=lg+logo&amp;um=1&amp;start=1&amp;sa=X&amp;oi=images&amp;ct=image&amp;cd=1" TargetMode="External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56" Type="http://schemas.openxmlformats.org/officeDocument/2006/relationships/image" Target="../media/image82.png"/><Relationship Id="rId8" Type="http://schemas.openxmlformats.org/officeDocument/2006/relationships/image" Target="../media/image38.jpeg"/><Relationship Id="rId51" Type="http://schemas.openxmlformats.org/officeDocument/2006/relationships/image" Target="../media/image77.png"/><Relationship Id="rId3" Type="http://schemas.openxmlformats.org/officeDocument/2006/relationships/image" Target="../media/image33.jpeg"/><Relationship Id="rId12" Type="http://schemas.openxmlformats.org/officeDocument/2006/relationships/image" Target="../media/image41.jpeg"/><Relationship Id="rId17" Type="http://schemas.openxmlformats.org/officeDocument/2006/relationships/image" Target="../media/image45.jpeg"/><Relationship Id="rId25" Type="http://schemas.openxmlformats.org/officeDocument/2006/relationships/image" Target="../media/image52.png"/><Relationship Id="rId33" Type="http://schemas.openxmlformats.org/officeDocument/2006/relationships/image" Target="../media/image60.jpe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59" Type="http://schemas.openxmlformats.org/officeDocument/2006/relationships/image" Target="../media/image85.png"/><Relationship Id="rId20" Type="http://schemas.openxmlformats.org/officeDocument/2006/relationships/image" Target="../media/image47.jpe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28" Type="http://schemas.openxmlformats.org/officeDocument/2006/relationships/image" Target="../media/image55.jpeg"/><Relationship Id="rId36" Type="http://schemas.openxmlformats.org/officeDocument/2006/relationships/image" Target="../media/image62.jpeg"/><Relationship Id="rId49" Type="http://schemas.openxmlformats.org/officeDocument/2006/relationships/image" Target="../media/image75.png"/><Relationship Id="rId57" Type="http://schemas.openxmlformats.org/officeDocument/2006/relationships/image" Target="../media/image83.png"/><Relationship Id="rId10" Type="http://schemas.openxmlformats.org/officeDocument/2006/relationships/image" Target="../media/image40.jpeg"/><Relationship Id="rId31" Type="http://schemas.openxmlformats.org/officeDocument/2006/relationships/image" Target="../media/image58.jpeg"/><Relationship Id="rId44" Type="http://schemas.openxmlformats.org/officeDocument/2006/relationships/image" Target="../media/image70.png"/><Relationship Id="rId52" Type="http://schemas.openxmlformats.org/officeDocument/2006/relationships/image" Target="../media/image78.png"/><Relationship Id="rId60" Type="http://schemas.openxmlformats.org/officeDocument/2006/relationships/image" Target="../media/image86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-1" y="-1"/>
            <a:ext cx="8982075" cy="685800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-191287" y="2659327"/>
            <a:ext cx="9173362" cy="49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7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Analist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7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Toplantısı</a:t>
            </a:r>
            <a:endParaRPr lang="tr-TR" sz="7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9477375" y="10393"/>
            <a:ext cx="2638425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272" y="340571"/>
            <a:ext cx="1800308" cy="6794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Dikdörtgen 1"/>
          <p:cNvSpPr/>
          <p:nvPr/>
        </p:nvSpPr>
        <p:spPr>
          <a:xfrm>
            <a:off x="10757141" y="1085763"/>
            <a:ext cx="1358660" cy="380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1307327" y="5169529"/>
            <a:ext cx="136253" cy="66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8982075" y="5987143"/>
            <a:ext cx="2461505" cy="54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9086850" y="4167171"/>
            <a:ext cx="2894813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Erol 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BİLECİK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 Grup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CEO</a:t>
            </a:r>
          </a:p>
          <a:p>
            <a:pPr algn="ctr">
              <a:defRPr/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twitter.com/</a:t>
            </a:r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ErolBilecik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Mart 2015</a:t>
            </a:r>
            <a:endPara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 Plaza</a:t>
            </a:r>
            <a:endPara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4 Metin kutusu"/>
          <p:cNvSpPr txBox="1"/>
          <p:nvPr/>
        </p:nvSpPr>
        <p:spPr>
          <a:xfrm>
            <a:off x="-191287" y="4971078"/>
            <a:ext cx="91733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 Grup Şirketleri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bg1">
                    <a:lumMod val="8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2014 - 2015 yılı görünümü</a:t>
            </a:r>
            <a:endParaRPr lang="tr-TR" sz="1600" b="1" dirty="0">
              <a:solidFill>
                <a:schemeClr val="bg1">
                  <a:lumMod val="8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2973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991872"/>
              </p:ext>
            </p:extLst>
          </p:nvPr>
        </p:nvGraphicFramePr>
        <p:xfrm>
          <a:off x="1192548" y="1208487"/>
          <a:ext cx="7964079" cy="367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914868" y="699059"/>
            <a:ext cx="11969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Türkiye </a:t>
            </a: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Pazarı / Desktop </a:t>
            </a: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Mobil</a:t>
            </a:r>
            <a:endParaRPr lang="tr-TR" sz="3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720549" y="3464651"/>
            <a:ext cx="198500" cy="108940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720549" y="3698248"/>
            <a:ext cx="198500" cy="10894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79333"/>
              </p:ext>
            </p:extLst>
          </p:nvPr>
        </p:nvGraphicFramePr>
        <p:xfrm>
          <a:off x="1903236" y="4708359"/>
          <a:ext cx="6407387" cy="1118523"/>
        </p:xfrm>
        <a:graphic>
          <a:graphicData uri="http://schemas.openxmlformats.org/drawingml/2006/table">
            <a:tbl>
              <a:tblPr/>
              <a:tblGrid>
                <a:gridCol w="1613575"/>
                <a:gridCol w="1528640"/>
                <a:gridCol w="1539215"/>
                <a:gridCol w="1725957"/>
              </a:tblGrid>
              <a:tr h="2828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Desktop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Mobil 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971,142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2,090,911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3,062,053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927,382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1,895,739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2,823,121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Büyüme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819420" y="5994023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sz="8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IDC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058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602173"/>
              </p:ext>
            </p:extLst>
          </p:nvPr>
        </p:nvGraphicFramePr>
        <p:xfrm>
          <a:off x="2025304" y="1157081"/>
          <a:ext cx="6842288" cy="413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53765"/>
              </p:ext>
            </p:extLst>
          </p:nvPr>
        </p:nvGraphicFramePr>
        <p:xfrm>
          <a:off x="1923963" y="4849792"/>
          <a:ext cx="7160924" cy="1146984"/>
        </p:xfrm>
        <a:graphic>
          <a:graphicData uri="http://schemas.openxmlformats.org/drawingml/2006/table">
            <a:tbl>
              <a:tblPr/>
              <a:tblGrid>
                <a:gridCol w="2080952"/>
                <a:gridCol w="1269993"/>
                <a:gridCol w="1269993"/>
                <a:gridCol w="1269993"/>
                <a:gridCol w="1269993"/>
              </a:tblGrid>
              <a:tr h="28674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Desktop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Mobil 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Tablet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971,142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2,090,911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1,811,861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4,873,914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927,382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1,895,739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2,754,029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5,577,150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Büyüme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8429991" y="4029290"/>
            <a:ext cx="179109" cy="107983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429991" y="4266483"/>
            <a:ext cx="179109" cy="107983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1"/>
          <p:cNvSpPr txBox="1"/>
          <p:nvPr/>
        </p:nvSpPr>
        <p:spPr>
          <a:xfrm>
            <a:off x="8609100" y="3934425"/>
            <a:ext cx="1138005" cy="273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2013</a:t>
            </a:r>
            <a:endParaRPr lang="tr-T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Metin kutusu 1"/>
          <p:cNvSpPr txBox="1"/>
          <p:nvPr/>
        </p:nvSpPr>
        <p:spPr>
          <a:xfrm>
            <a:off x="8609100" y="4176679"/>
            <a:ext cx="1138005" cy="273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endParaRPr lang="tr-T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864350" y="5994023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sz="8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IDC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914868" y="699059"/>
            <a:ext cx="11969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Türkiye </a:t>
            </a: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Pazarı / Desktop </a:t>
            </a: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Mobil &amp; Tablet</a:t>
            </a:r>
            <a:endParaRPr lang="tr-TR" sz="3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423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928307" y="513694"/>
            <a:ext cx="11368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Avrupa Ülkeleri </a:t>
            </a: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Pazarı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(x 1.000 Adet)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804990" y="2870037"/>
            <a:ext cx="147637" cy="142875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804989" y="2643608"/>
            <a:ext cx="147637" cy="139317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27917"/>
              </p:ext>
            </p:extLst>
          </p:nvPr>
        </p:nvGraphicFramePr>
        <p:xfrm>
          <a:off x="392493" y="1819746"/>
          <a:ext cx="10743269" cy="276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08843"/>
              </p:ext>
            </p:extLst>
          </p:nvPr>
        </p:nvGraphicFramePr>
        <p:xfrm>
          <a:off x="108858" y="4520803"/>
          <a:ext cx="11109271" cy="1048723"/>
        </p:xfrm>
        <a:graphic>
          <a:graphicData uri="http://schemas.openxmlformats.org/drawingml/2006/table">
            <a:tbl>
              <a:tblPr/>
              <a:tblGrid>
                <a:gridCol w="874004"/>
                <a:gridCol w="601958"/>
                <a:gridCol w="669346"/>
                <a:gridCol w="591741"/>
                <a:gridCol w="591741"/>
                <a:gridCol w="591741"/>
                <a:gridCol w="591741"/>
                <a:gridCol w="591741"/>
                <a:gridCol w="591741"/>
                <a:gridCol w="591741"/>
                <a:gridCol w="591741"/>
                <a:gridCol w="516678"/>
                <a:gridCol w="591014"/>
                <a:gridCol w="646771"/>
                <a:gridCol w="657922"/>
                <a:gridCol w="546320"/>
                <a:gridCol w="761763"/>
                <a:gridCol w="509567"/>
              </a:tblGrid>
              <a:tr h="4071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Almanya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İngiltere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Fransa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İtalya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İspanya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Polonya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Hollanda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Türkiye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İsviçre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Belçika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Norveç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Çek Cumhur.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Avusturya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Romanya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Portekiz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Yunanistan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İrlanda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10,890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9,331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8,449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3,917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2,619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2,836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2,457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3,062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1,591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1,427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1,105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1,000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995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627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485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8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12,934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10,903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9,379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4,547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3,619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3,063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2,896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2,823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1,653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1,593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1,265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1,191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1,036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781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772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746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529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Büyüme 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-8%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9%</a:t>
                      </a:r>
                    </a:p>
                  </a:txBody>
                  <a:tcPr marL="7131" marR="7131" marT="71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8952626" y="261642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2013</a:t>
            </a:r>
            <a:endParaRPr lang="tr-TR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952626" y="2818106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tr-T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85277" y="5994023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sz="8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IDC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077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000734" y="476732"/>
            <a:ext cx="11368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Muhtelif Ülkeler </a:t>
            </a:r>
            <a:r>
              <a:rPr lang="tr-TR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Pazarı </a:t>
            </a:r>
            <a:r>
              <a:rPr lang="tr-TR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(x 1.000 Adet)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860598" y="2458323"/>
            <a:ext cx="133350" cy="110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860597" y="2716084"/>
            <a:ext cx="133350" cy="121802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826208"/>
              </p:ext>
            </p:extLst>
          </p:nvPr>
        </p:nvGraphicFramePr>
        <p:xfrm>
          <a:off x="635085" y="1435137"/>
          <a:ext cx="10630792" cy="279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8993947" y="23661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2013</a:t>
            </a:r>
            <a:endParaRPr lang="tr-T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008234" y="265195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endParaRPr lang="tr-T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22393"/>
              </p:ext>
            </p:extLst>
          </p:nvPr>
        </p:nvGraphicFramePr>
        <p:xfrm>
          <a:off x="574697" y="4089706"/>
          <a:ext cx="10714625" cy="1283817"/>
        </p:xfrm>
        <a:graphic>
          <a:graphicData uri="http://schemas.openxmlformats.org/drawingml/2006/table">
            <a:tbl>
              <a:tblPr/>
              <a:tblGrid>
                <a:gridCol w="904270"/>
                <a:gridCol w="793676"/>
                <a:gridCol w="897764"/>
                <a:gridCol w="975831"/>
                <a:gridCol w="793676"/>
                <a:gridCol w="793676"/>
                <a:gridCol w="793676"/>
                <a:gridCol w="793676"/>
                <a:gridCol w="793676"/>
                <a:gridCol w="793676"/>
                <a:gridCol w="793676"/>
                <a:gridCol w="793676"/>
                <a:gridCol w="793676"/>
              </a:tblGrid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Rusya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Türkiye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Suudi Arabistan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Güney Afrika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Birleşik Arap Emirlikleri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Ukrayna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İsrail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Mısır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Cezayir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Kazakistan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10,237,232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3,062,053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1,863,564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1,692,609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2,035,057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2,381,454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745,771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533,726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525,399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709,917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305,304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333,824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7,910,976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2,823,121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1,874,685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1,707,368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1,689,166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1,117,859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773,438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708,015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456,113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407,543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300,610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292,138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Büyüme 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785277" y="5994023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sz="8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IDC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116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61209" y="407117"/>
            <a:ext cx="11368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Teknolojinin Seyri</a:t>
            </a:r>
            <a:endParaRPr lang="tr-TR" sz="1400" b="1" dirty="0">
              <a:solidFill>
                <a:prstClr val="black">
                  <a:lumMod val="75000"/>
                  <a:lumOff val="25000"/>
                </a:prst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Group 98"/>
          <p:cNvGraphicFramePr>
            <a:graphicFrameLocks/>
          </p:cNvGraphicFramePr>
          <p:nvPr>
            <p:extLst/>
          </p:nvPr>
        </p:nvGraphicFramePr>
        <p:xfrm>
          <a:off x="3474547" y="1090766"/>
          <a:ext cx="6251693" cy="4693920"/>
        </p:xfrm>
        <a:graphic>
          <a:graphicData uri="http://schemas.openxmlformats.org/drawingml/2006/table">
            <a:tbl>
              <a:tblPr/>
              <a:tblGrid>
                <a:gridCol w="6251693"/>
              </a:tblGrid>
              <a:tr h="29128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tr-TR" sz="1800" b="1" i="0" u="sng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2014-2015 Teknolojide</a:t>
                      </a:r>
                      <a:r>
                        <a:rPr lang="tr-TR" sz="1800" b="1" i="0" u="sng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Trendler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lang="tr-TR" sz="18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Computing 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Everywhere</a:t>
                      </a: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The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Internet of 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Things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IoT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tr-TR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3D Printing</a:t>
                      </a: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Analytics</a:t>
                      </a: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 algn="l" fontAlgn="b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Context-Rich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System</a:t>
                      </a: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Smart 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Machines</a:t>
                      </a: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Cloud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/Client Architecture</a:t>
                      </a: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SW-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Defined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Inf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.&amp; Applications</a:t>
                      </a: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WEB-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Scale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IT</a:t>
                      </a: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Rish-Based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Security &amp; Self </a:t>
                      </a:r>
                      <a:r>
                        <a:rPr lang="tr-T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Protection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49" y="5229355"/>
            <a:ext cx="669214" cy="6692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04" y="1416244"/>
            <a:ext cx="650093" cy="6500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08" y="1930454"/>
            <a:ext cx="707455" cy="6692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24" y="2275043"/>
            <a:ext cx="669214" cy="6730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2" y="2759785"/>
            <a:ext cx="669214" cy="66921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04" y="3135050"/>
            <a:ext cx="707454" cy="67303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2" y="3582338"/>
            <a:ext cx="703630" cy="66921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04" y="3995057"/>
            <a:ext cx="669214" cy="66539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08" y="4404891"/>
            <a:ext cx="669214" cy="66921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04" y="4876801"/>
            <a:ext cx="673038" cy="665390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3820797" y="267797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buClr>
                <a:prstClr val="black"/>
              </a:buClr>
            </a:pPr>
            <a:r>
              <a:rPr lang="tr-TR" sz="105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Boyutlu Yazıcı</a:t>
            </a:r>
          </a:p>
          <a:p>
            <a:pPr fontAlgn="b">
              <a:buClr>
                <a:prstClr val="black"/>
              </a:buClr>
            </a:pPr>
            <a:endParaRPr lang="tr-TR" sz="105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</a:pPr>
            <a:endParaRPr lang="tr-TR" sz="105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</a:pPr>
            <a:r>
              <a:rPr lang="tr-TR" sz="105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Analitik ve Büyük </a:t>
            </a:r>
            <a:r>
              <a:rPr lang="tr-TR" sz="1050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</a:t>
            </a:r>
            <a:endParaRPr lang="tr-TR" sz="105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834808" y="32782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buClr>
                <a:prstClr val="black"/>
              </a:buClr>
            </a:pPr>
            <a:endParaRPr lang="tr-TR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</a:pPr>
            <a:r>
              <a:rPr lang="tr-TR" sz="10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İçerik </a:t>
            </a:r>
            <a:r>
              <a:rPr lang="tr-TR" sz="1000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Sistemi</a:t>
            </a:r>
          </a:p>
          <a:p>
            <a:pPr fontAlgn="b">
              <a:buClr>
                <a:prstClr val="black"/>
              </a:buClr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820797" y="398498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buClr>
                <a:prstClr val="black"/>
              </a:buClr>
              <a:defRPr/>
            </a:pPr>
            <a:r>
              <a:rPr lang="tr-TR" sz="10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Akıllı Makinalar</a:t>
            </a: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r>
              <a:rPr lang="tr-TR" sz="10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Bulut Mimarisi</a:t>
            </a: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813542" y="481008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buClr>
                <a:prstClr val="black"/>
              </a:buClr>
              <a:defRPr/>
            </a:pPr>
            <a:r>
              <a:rPr lang="tr-TR" sz="10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Yazılım Uygulamaları</a:t>
            </a: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r>
              <a:rPr lang="tr-TR" sz="10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Ölçeklenmiş </a:t>
            </a:r>
            <a:r>
              <a:rPr lang="tr-TR" sz="1000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endParaRPr lang="tr-TR" sz="1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  <a:defRPr/>
            </a:pPr>
            <a:r>
              <a:rPr lang="tr-TR" sz="10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Gizlilik ve Koruma</a:t>
            </a:r>
          </a:p>
          <a:p>
            <a:pPr fontAlgn="b">
              <a:buClr>
                <a:prstClr val="black"/>
              </a:buClr>
              <a:defRPr/>
            </a:pPr>
            <a:r>
              <a:rPr lang="tr-TR" sz="1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endParaRPr lang="tr-TR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853068" y="5994023"/>
            <a:ext cx="13099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tr-TR" sz="8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Gardner</a:t>
            </a:r>
            <a:r>
              <a:rPr lang="tr-TR" sz="8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80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</a:t>
            </a:r>
            <a:endParaRPr lang="tr-TR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20797" y="1852974"/>
            <a:ext cx="15276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buClr>
                <a:prstClr val="black"/>
              </a:buClr>
            </a:pPr>
            <a:r>
              <a:rPr lang="tr-TR" sz="1050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Mobil Dünya</a:t>
            </a:r>
            <a:endParaRPr lang="tr-TR" sz="105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">
              <a:buClr>
                <a:prstClr val="black"/>
              </a:buClr>
            </a:pPr>
            <a:endParaRPr lang="tr-TR" sz="105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828042" y="2271753"/>
            <a:ext cx="26290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buClr>
                <a:prstClr val="black"/>
              </a:buClr>
            </a:pPr>
            <a:r>
              <a:rPr lang="tr-TR" sz="1050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Nesnelerin İnterneti</a:t>
            </a:r>
            <a:endParaRPr lang="tr-TR" sz="1050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892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93826" y="0"/>
            <a:ext cx="2819400" cy="685800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571875" y="6297282"/>
            <a:ext cx="4667250" cy="56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229350" y="824472"/>
            <a:ext cx="1553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6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02</a:t>
            </a:r>
            <a:endParaRPr lang="tr-TR" sz="88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85775" y="3632114"/>
            <a:ext cx="8808051" cy="5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tr-TR" sz="4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</a:t>
            </a:r>
            <a:r>
              <a:rPr lang="tr-TR" sz="4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Grup Şirketleri </a:t>
            </a:r>
            <a:r>
              <a:rPr lang="tr-TR" sz="4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Değerlendirmesi</a:t>
            </a:r>
            <a:endParaRPr lang="tr-TR" sz="4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20" y="5788460"/>
            <a:ext cx="1612280" cy="6085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5908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Yer Tutucus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4346348"/>
              </p:ext>
            </p:extLst>
          </p:nvPr>
        </p:nvGraphicFramePr>
        <p:xfrm>
          <a:off x="1983885" y="1785257"/>
          <a:ext cx="7864966" cy="3092104"/>
        </p:xfrm>
        <a:graphic>
          <a:graphicData uri="http://schemas.openxmlformats.org/drawingml/2006/table">
            <a:tbl>
              <a:tblPr/>
              <a:tblGrid>
                <a:gridCol w="1676449"/>
                <a:gridCol w="2526842"/>
                <a:gridCol w="1190105"/>
                <a:gridCol w="814424"/>
                <a:gridCol w="1657146"/>
              </a:tblGrid>
              <a:tr h="51922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Şirket İsmi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İş Modeli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BIST </a:t>
                      </a:r>
                      <a:r>
                        <a:rPr lang="tr-TR" sz="16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Listed</a:t>
                      </a:r>
                      <a:r>
                        <a:rPr lang="tr-TR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Şirket </a:t>
                      </a:r>
                    </a:p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Değeri ($) *</a:t>
                      </a:r>
                      <a:endParaRPr lang="tr-TR" sz="1600" b="1" i="0" u="none" strike="noStrike" dirty="0">
                        <a:solidFill>
                          <a:srgbClr val="40404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Index A.Ş. 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Broadliner</a:t>
                      </a:r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Dist</a:t>
                      </a:r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118,000,000</a:t>
                      </a:r>
                      <a:endParaRPr lang="tr-TR" sz="1600" b="0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Datagate</a:t>
                      </a:r>
                      <a:r>
                        <a:rPr lang="tr-T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A.Ş. 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Telko</a:t>
                      </a:r>
                      <a:r>
                        <a:rPr lang="tr-T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Dist</a:t>
                      </a:r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</a:t>
                      </a:r>
                      <a:endParaRPr lang="tr-TR" sz="1600" b="0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45,000,000</a:t>
                      </a:r>
                      <a:endParaRPr lang="tr-TR" sz="1600" b="0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Despec</a:t>
                      </a:r>
                      <a:r>
                        <a:rPr lang="tr-T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A.Ş. ***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Tüketim Malzemeleri </a:t>
                      </a:r>
                      <a:r>
                        <a:rPr lang="tr-TR" sz="16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Dist</a:t>
                      </a:r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</a:t>
                      </a:r>
                      <a:endParaRPr lang="tr-TR" sz="1600" b="0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24,000,000</a:t>
                      </a:r>
                      <a:endParaRPr lang="tr-TR" sz="1600" b="0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Neteks</a:t>
                      </a:r>
                      <a:r>
                        <a:rPr lang="tr-T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A.Ş. ****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İletişim Ağı Ürünleri </a:t>
                      </a:r>
                      <a:r>
                        <a:rPr lang="tr-TR" sz="16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Dist</a:t>
                      </a:r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Homend</a:t>
                      </a:r>
                      <a:r>
                        <a:rPr lang="tr-T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A.Ş.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Küçük Ev Aletleri Üreticisi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9DA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Artım  A.Ş.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Katma Değerli </a:t>
                      </a:r>
                      <a:r>
                        <a:rPr lang="tr-TR" sz="16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Dist</a:t>
                      </a:r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6"/>
                    </a:solidFill>
                  </a:tcPr>
                </a:tc>
              </a:tr>
              <a:tr h="3675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Teklos</a:t>
                      </a:r>
                      <a:r>
                        <a:rPr lang="tr-TR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A.Ş. </a:t>
                      </a:r>
                      <a:endParaRPr lang="tr-TR" sz="1600" b="1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BT Lojistik ve Servis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8" descr="http://t1.gstatic.com/images?q=tbn:ANd9GcQk5s6RTim2HUa0i67gxkZ-k3ZGqQinpRWDkshAxjzfFbWapWQ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41" y="3837337"/>
            <a:ext cx="697426" cy="2145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18" y="2823074"/>
            <a:ext cx="739905" cy="23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981" y="2444585"/>
            <a:ext cx="587571" cy="2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4" descr="TEKLO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018" y="4523606"/>
            <a:ext cx="508882" cy="25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45" descr="Despec-Turkiy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368" y="3120427"/>
            <a:ext cx="649132" cy="304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6" descr="netex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332" y="3506678"/>
            <a:ext cx="999986" cy="234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341" y="4170636"/>
            <a:ext cx="786657" cy="2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2 Dikdörtgen"/>
          <p:cNvSpPr/>
          <p:nvPr/>
        </p:nvSpPr>
        <p:spPr>
          <a:xfrm>
            <a:off x="772301" y="2307157"/>
            <a:ext cx="1117892" cy="2536472"/>
          </a:xfrm>
          <a:prstGeom prst="rect">
            <a:avLst/>
          </a:prstGeom>
          <a:noFill/>
          <a:ln w="3175">
            <a:solidFill>
              <a:srgbClr val="BEC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1919736" y="18975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 Grup Şirketleri ve İştirak Yapısı</a:t>
            </a:r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6" name="2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6309"/>
              </p:ext>
            </p:extLst>
          </p:nvPr>
        </p:nvGraphicFramePr>
        <p:xfrm>
          <a:off x="2029571" y="4952910"/>
          <a:ext cx="2910419" cy="587504"/>
        </p:xfrm>
        <a:graphic>
          <a:graphicData uri="http://schemas.openxmlformats.org/drawingml/2006/table">
            <a:tbl>
              <a:tblPr/>
              <a:tblGrid>
                <a:gridCol w="218131"/>
                <a:gridCol w="125524"/>
                <a:gridCol w="2566764"/>
              </a:tblGrid>
              <a:tr h="146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24.06.2004 itibari ile İMKB'ye </a:t>
                      </a:r>
                      <a:r>
                        <a:rPr lang="tr-TR" sz="9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kote</a:t>
                      </a:r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bir şirkettir.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09.06.2006 itibari ile İMKB'ye </a:t>
                      </a:r>
                      <a:r>
                        <a:rPr lang="tr-TR" sz="9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kote</a:t>
                      </a:r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bir şirkettir.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08.12.2010 itibari ile İMKB'ye </a:t>
                      </a:r>
                      <a:r>
                        <a:rPr lang="tr-TR" sz="9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kote</a:t>
                      </a:r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bir şirkettir.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Westcon Group </a:t>
                      </a:r>
                      <a:r>
                        <a:rPr lang="en-US" sz="9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ile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%50 </a:t>
                      </a:r>
                      <a:r>
                        <a:rPr lang="en-US" sz="9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ortaklık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(5 </a:t>
                      </a:r>
                      <a:r>
                        <a:rPr lang="en-US" sz="9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Mayıs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2007)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Düz Bağlayıcı 12"/>
          <p:cNvCxnSpPr/>
          <p:nvPr/>
        </p:nvCxnSpPr>
        <p:spPr>
          <a:xfrm>
            <a:off x="2004998" y="2705728"/>
            <a:ext cx="7824804" cy="0"/>
          </a:xfrm>
          <a:prstGeom prst="line">
            <a:avLst/>
          </a:prstGeom>
          <a:ln>
            <a:solidFill>
              <a:srgbClr val="BEC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7124539" y="4843629"/>
            <a:ext cx="2826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09.Mart.2015 / 13:00 itibari ile </a:t>
            </a:r>
            <a:r>
              <a:rPr lang="tr-TR" sz="900" dirty="0" err="1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BİST’den</a:t>
            </a:r>
            <a:r>
              <a:rPr lang="tr-TR" sz="9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alınmıştır.</a:t>
            </a:r>
            <a:endParaRPr lang="tr-TR" sz="9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699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6" y="868807"/>
            <a:ext cx="10276691" cy="5460141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1713634" y="1087000"/>
            <a:ext cx="842777" cy="481194"/>
          </a:xfrm>
          <a:prstGeom prst="rect">
            <a:avLst/>
          </a:prstGeom>
          <a:solidFill>
            <a:srgbClr val="FFC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İstanbul-Anadolu   4152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574305" y="1080782"/>
            <a:ext cx="865011" cy="472445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İstanbul-Avrupa      2060 </a:t>
            </a:r>
            <a:r>
              <a:rPr lang="tr-TR" sz="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Bayi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569601" y="2247653"/>
            <a:ext cx="865011" cy="489943"/>
          </a:xfrm>
          <a:prstGeom prst="rect">
            <a:avLst/>
          </a:prstGeom>
          <a:solidFill>
            <a:srgbClr val="BEC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Tekirdağ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şehir, 521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02751" y="1905898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95909" y="1577844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18954" y="2506922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49494" y="3915024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08673" y="4833098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03830" y="4362957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22632" y="4119104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055197" y="4178882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52748" y="3448485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464368" y="2762088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60925" y="1905898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65464" y="1715529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749756" y="2989557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901398" y="1851359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564496" y="1872083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16851" y="3677687"/>
            <a:ext cx="155351" cy="13768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117777" y="2761281"/>
            <a:ext cx="865011" cy="481194"/>
          </a:xfrm>
          <a:prstGeom prst="rect">
            <a:avLst/>
          </a:prstGeom>
          <a:solidFill>
            <a:srgbClr val="FFC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Bursa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Şehir, 416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3071082" y="1633386"/>
            <a:ext cx="865011" cy="472445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Kocaeli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Şehir, 530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438791" y="3743269"/>
            <a:ext cx="865011" cy="481194"/>
          </a:xfrm>
          <a:prstGeom prst="rect">
            <a:avLst/>
          </a:prstGeom>
          <a:solidFill>
            <a:srgbClr val="BEC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İzmir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 Şehir, 2850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" name="Dikdörtgen 59"/>
          <p:cNvSpPr/>
          <p:nvPr/>
        </p:nvSpPr>
        <p:spPr>
          <a:xfrm>
            <a:off x="3237357" y="5012578"/>
            <a:ext cx="865011" cy="472445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Antalya</a:t>
            </a:r>
          </a:p>
          <a:p>
            <a:pPr algn="ctr"/>
            <a:r>
              <a:rPr lang="tr-TR" sz="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Şehir, 809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" name="Dikdörtgen 60"/>
          <p:cNvSpPr/>
          <p:nvPr/>
        </p:nvSpPr>
        <p:spPr>
          <a:xfrm>
            <a:off x="6032460" y="908183"/>
            <a:ext cx="946903" cy="488199"/>
          </a:xfrm>
          <a:prstGeom prst="rect">
            <a:avLst/>
          </a:prstGeom>
          <a:solidFill>
            <a:srgbClr val="BEC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Samsun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8 Şehir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399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" name="Dikdörtgen 61"/>
          <p:cNvSpPr/>
          <p:nvPr/>
        </p:nvSpPr>
        <p:spPr>
          <a:xfrm>
            <a:off x="7859479" y="1366060"/>
            <a:ext cx="946903" cy="453039"/>
          </a:xfrm>
          <a:prstGeom prst="rect">
            <a:avLst/>
          </a:prstGeom>
          <a:solidFill>
            <a:srgbClr val="FFC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Trabzon 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Şehir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210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6484001" y="4265379"/>
            <a:ext cx="987035" cy="434425"/>
          </a:xfrm>
          <a:prstGeom prst="rect">
            <a:avLst/>
          </a:prstGeom>
          <a:solidFill>
            <a:srgbClr val="FFC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Gaziantep  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Şehir     260 </a:t>
            </a:r>
            <a:r>
              <a:rPr lang="tr-TR" sz="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" name="Dikdörtgen 65"/>
          <p:cNvSpPr/>
          <p:nvPr/>
        </p:nvSpPr>
        <p:spPr>
          <a:xfrm>
            <a:off x="8221728" y="4236331"/>
            <a:ext cx="987035" cy="453114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Diyarbakır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Şehir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388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9449140" y="1989044"/>
            <a:ext cx="986039" cy="458839"/>
          </a:xfrm>
          <a:prstGeom prst="rect">
            <a:avLst/>
          </a:prstGeom>
          <a:solidFill>
            <a:srgbClr val="E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Erzurum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6 Şehir 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190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8180658" y="2932348"/>
            <a:ext cx="983598" cy="474080"/>
          </a:xfrm>
          <a:prstGeom prst="rect">
            <a:avLst/>
          </a:prstGeom>
          <a:solidFill>
            <a:srgbClr val="FFC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Elazığ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7 Şehir  229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4704840" y="2374554"/>
            <a:ext cx="954394" cy="474693"/>
          </a:xfrm>
          <a:prstGeom prst="rect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Ankara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6 Şehir 1881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2" name="Dikdörtgen 71"/>
          <p:cNvSpPr/>
          <p:nvPr/>
        </p:nvSpPr>
        <p:spPr>
          <a:xfrm>
            <a:off x="6000677" y="3128771"/>
            <a:ext cx="983805" cy="472402"/>
          </a:xfrm>
          <a:prstGeom prst="rect">
            <a:avLst/>
          </a:prstGeom>
          <a:solidFill>
            <a:srgbClr val="BEC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Kayseri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6 Şehir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342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343063" y="5632810"/>
            <a:ext cx="164712" cy="147445"/>
          </a:xfrm>
          <a:prstGeom prst="ellipse">
            <a:avLst/>
          </a:prstGeom>
          <a:solidFill>
            <a:srgbClr val="F87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353046" y="2761281"/>
            <a:ext cx="233072" cy="1994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607328" y="3919605"/>
            <a:ext cx="233072" cy="1994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988656" y="3399378"/>
            <a:ext cx="233072" cy="1994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363891" y="3561609"/>
            <a:ext cx="233072" cy="1994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9347416" y="5207222"/>
            <a:ext cx="174072" cy="15535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" name="Dikdörtgen 96"/>
          <p:cNvSpPr/>
          <p:nvPr/>
        </p:nvSpPr>
        <p:spPr>
          <a:xfrm>
            <a:off x="2230887" y="200443"/>
            <a:ext cx="604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Bölgelerimiz</a:t>
            </a:r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9464368" y="5136838"/>
            <a:ext cx="1733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Şubeleri</a:t>
            </a:r>
            <a:endParaRPr lang="tr-T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9489143" y="5569742"/>
            <a:ext cx="170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Mobil Kanal Ekipleri</a:t>
            </a:r>
            <a:endParaRPr lang="tr-T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" name="Dikdörtgen 57"/>
          <p:cNvSpPr/>
          <p:nvPr/>
        </p:nvSpPr>
        <p:spPr>
          <a:xfrm>
            <a:off x="5309560" y="4570602"/>
            <a:ext cx="855904" cy="460892"/>
          </a:xfrm>
          <a:prstGeom prst="rect">
            <a:avLst/>
          </a:prstGeom>
          <a:solidFill>
            <a:srgbClr val="E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Adana</a:t>
            </a:r>
          </a:p>
          <a:p>
            <a:pPr algn="ctr"/>
            <a:r>
              <a:rPr lang="tr-TR" sz="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şehir, 578 Bayi</a:t>
            </a:r>
            <a:endParaRPr lang="tr-TR" sz="9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458821" y="1495583"/>
            <a:ext cx="233072" cy="19949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928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/>
      <p:bldP spid="99" grpId="0"/>
      <p:bldP spid="58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6085091" y="988217"/>
            <a:ext cx="5856831" cy="524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3279742" y="2970327"/>
            <a:ext cx="5271824" cy="50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2199784" y="403035"/>
            <a:ext cx="604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 Modeli</a:t>
            </a:r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962615" y="384508"/>
            <a:ext cx="8438904" cy="4064635"/>
          </a:xfrm>
          <a:custGeom>
            <a:avLst/>
            <a:gdLst/>
            <a:ahLst/>
            <a:cxnLst/>
            <a:rect l="l" t="t" r="r" b="b"/>
            <a:pathLst>
              <a:path w="8336280" h="4064635">
                <a:moveTo>
                  <a:pt x="6304026" y="0"/>
                </a:moveTo>
                <a:lnTo>
                  <a:pt x="6304026" y="1016126"/>
                </a:lnTo>
                <a:lnTo>
                  <a:pt x="0" y="1016126"/>
                </a:lnTo>
                <a:lnTo>
                  <a:pt x="0" y="3048381"/>
                </a:lnTo>
                <a:lnTo>
                  <a:pt x="6304026" y="3048381"/>
                </a:lnTo>
                <a:lnTo>
                  <a:pt x="6304026" y="4064507"/>
                </a:lnTo>
                <a:lnTo>
                  <a:pt x="8336280" y="2032253"/>
                </a:lnTo>
                <a:lnTo>
                  <a:pt x="6304026" y="0"/>
                </a:lnTo>
                <a:close/>
              </a:path>
            </a:pathLst>
          </a:custGeom>
          <a:solidFill>
            <a:srgbClr val="FBD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2069048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5" h="1626235">
                <a:moveTo>
                  <a:pt x="1334770" y="0"/>
                </a:moveTo>
                <a:lnTo>
                  <a:pt x="266954" y="0"/>
                </a:lnTo>
                <a:lnTo>
                  <a:pt x="245059" y="884"/>
                </a:lnTo>
                <a:lnTo>
                  <a:pt x="202801" y="7757"/>
                </a:lnTo>
                <a:lnTo>
                  <a:pt x="163043" y="20976"/>
                </a:lnTo>
                <a:lnTo>
                  <a:pt x="126334" y="39992"/>
                </a:lnTo>
                <a:lnTo>
                  <a:pt x="93223" y="64256"/>
                </a:lnTo>
                <a:lnTo>
                  <a:pt x="64260" y="93218"/>
                </a:lnTo>
                <a:lnTo>
                  <a:pt x="39995" y="126328"/>
                </a:lnTo>
                <a:lnTo>
                  <a:pt x="20978" y="163038"/>
                </a:lnTo>
                <a:lnTo>
                  <a:pt x="7758" y="202797"/>
                </a:lnTo>
                <a:lnTo>
                  <a:pt x="884" y="245057"/>
                </a:lnTo>
                <a:lnTo>
                  <a:pt x="0" y="266953"/>
                </a:lnTo>
                <a:lnTo>
                  <a:pt x="0" y="1359153"/>
                </a:lnTo>
                <a:lnTo>
                  <a:pt x="3493" y="1402458"/>
                </a:lnTo>
                <a:lnTo>
                  <a:pt x="13609" y="1443536"/>
                </a:lnTo>
                <a:lnTo>
                  <a:pt x="29796" y="1481840"/>
                </a:lnTo>
                <a:lnTo>
                  <a:pt x="51506" y="1516818"/>
                </a:lnTo>
                <a:lnTo>
                  <a:pt x="78189" y="1547923"/>
                </a:lnTo>
                <a:lnTo>
                  <a:pt x="109294" y="1574604"/>
                </a:lnTo>
                <a:lnTo>
                  <a:pt x="144273" y="1596313"/>
                </a:lnTo>
                <a:lnTo>
                  <a:pt x="182576" y="1612499"/>
                </a:lnTo>
                <a:lnTo>
                  <a:pt x="223652" y="1622614"/>
                </a:lnTo>
                <a:lnTo>
                  <a:pt x="266954" y="1626108"/>
                </a:lnTo>
                <a:lnTo>
                  <a:pt x="1334770" y="1626108"/>
                </a:lnTo>
                <a:lnTo>
                  <a:pt x="1378074" y="1622614"/>
                </a:lnTo>
                <a:lnTo>
                  <a:pt x="1419152" y="1612499"/>
                </a:lnTo>
                <a:lnTo>
                  <a:pt x="1457456" y="1596313"/>
                </a:lnTo>
                <a:lnTo>
                  <a:pt x="1492434" y="1574604"/>
                </a:lnTo>
                <a:lnTo>
                  <a:pt x="1523539" y="1547923"/>
                </a:lnTo>
                <a:lnTo>
                  <a:pt x="1550220" y="1516818"/>
                </a:lnTo>
                <a:lnTo>
                  <a:pt x="1571929" y="1481840"/>
                </a:lnTo>
                <a:lnTo>
                  <a:pt x="1588115" y="1443536"/>
                </a:lnTo>
                <a:lnTo>
                  <a:pt x="1598230" y="1402458"/>
                </a:lnTo>
                <a:lnTo>
                  <a:pt x="1601724" y="1359153"/>
                </a:lnTo>
                <a:lnTo>
                  <a:pt x="1601724" y="266953"/>
                </a:lnTo>
                <a:lnTo>
                  <a:pt x="1598230" y="223649"/>
                </a:lnTo>
                <a:lnTo>
                  <a:pt x="1588115" y="182571"/>
                </a:lnTo>
                <a:lnTo>
                  <a:pt x="1571929" y="144267"/>
                </a:lnTo>
                <a:lnTo>
                  <a:pt x="1550220" y="109289"/>
                </a:lnTo>
                <a:lnTo>
                  <a:pt x="1523539" y="78184"/>
                </a:lnTo>
                <a:lnTo>
                  <a:pt x="1492434" y="51503"/>
                </a:lnTo>
                <a:lnTo>
                  <a:pt x="1457456" y="29794"/>
                </a:lnTo>
                <a:lnTo>
                  <a:pt x="1419152" y="13608"/>
                </a:lnTo>
                <a:lnTo>
                  <a:pt x="1378074" y="3493"/>
                </a:lnTo>
                <a:lnTo>
                  <a:pt x="133477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2069048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5" h="1626235">
                <a:moveTo>
                  <a:pt x="0" y="266953"/>
                </a:moveTo>
                <a:lnTo>
                  <a:pt x="3493" y="223649"/>
                </a:lnTo>
                <a:lnTo>
                  <a:pt x="13609" y="182571"/>
                </a:lnTo>
                <a:lnTo>
                  <a:pt x="29796" y="144267"/>
                </a:lnTo>
                <a:lnTo>
                  <a:pt x="51506" y="109289"/>
                </a:lnTo>
                <a:lnTo>
                  <a:pt x="78189" y="78184"/>
                </a:lnTo>
                <a:lnTo>
                  <a:pt x="109294" y="51503"/>
                </a:lnTo>
                <a:lnTo>
                  <a:pt x="144273" y="29794"/>
                </a:lnTo>
                <a:lnTo>
                  <a:pt x="182576" y="13608"/>
                </a:lnTo>
                <a:lnTo>
                  <a:pt x="223652" y="3493"/>
                </a:lnTo>
                <a:lnTo>
                  <a:pt x="266954" y="0"/>
                </a:lnTo>
                <a:lnTo>
                  <a:pt x="1334770" y="0"/>
                </a:lnTo>
                <a:lnTo>
                  <a:pt x="1378074" y="3493"/>
                </a:lnTo>
                <a:lnTo>
                  <a:pt x="1419152" y="13608"/>
                </a:lnTo>
                <a:lnTo>
                  <a:pt x="1457456" y="29794"/>
                </a:lnTo>
                <a:lnTo>
                  <a:pt x="1492434" y="51503"/>
                </a:lnTo>
                <a:lnTo>
                  <a:pt x="1523539" y="78184"/>
                </a:lnTo>
                <a:lnTo>
                  <a:pt x="1550220" y="109289"/>
                </a:lnTo>
                <a:lnTo>
                  <a:pt x="1571929" y="144267"/>
                </a:lnTo>
                <a:lnTo>
                  <a:pt x="1588115" y="182571"/>
                </a:lnTo>
                <a:lnTo>
                  <a:pt x="1598230" y="223649"/>
                </a:lnTo>
                <a:lnTo>
                  <a:pt x="1601724" y="266953"/>
                </a:lnTo>
                <a:lnTo>
                  <a:pt x="1601724" y="1359153"/>
                </a:lnTo>
                <a:lnTo>
                  <a:pt x="1598230" y="1402458"/>
                </a:lnTo>
                <a:lnTo>
                  <a:pt x="1588115" y="1443536"/>
                </a:lnTo>
                <a:lnTo>
                  <a:pt x="1571929" y="1481840"/>
                </a:lnTo>
                <a:lnTo>
                  <a:pt x="1550220" y="1516818"/>
                </a:lnTo>
                <a:lnTo>
                  <a:pt x="1523539" y="1547923"/>
                </a:lnTo>
                <a:lnTo>
                  <a:pt x="1492434" y="1574604"/>
                </a:lnTo>
                <a:lnTo>
                  <a:pt x="1457456" y="1596313"/>
                </a:lnTo>
                <a:lnTo>
                  <a:pt x="1419152" y="1612499"/>
                </a:lnTo>
                <a:lnTo>
                  <a:pt x="1378074" y="1622614"/>
                </a:lnTo>
                <a:lnTo>
                  <a:pt x="1334770" y="1626108"/>
                </a:lnTo>
                <a:lnTo>
                  <a:pt x="266954" y="1626108"/>
                </a:lnTo>
                <a:lnTo>
                  <a:pt x="223652" y="1622614"/>
                </a:lnTo>
                <a:lnTo>
                  <a:pt x="182576" y="1612499"/>
                </a:lnTo>
                <a:lnTo>
                  <a:pt x="144273" y="1596313"/>
                </a:lnTo>
                <a:lnTo>
                  <a:pt x="109294" y="1574604"/>
                </a:lnTo>
                <a:lnTo>
                  <a:pt x="78189" y="1547923"/>
                </a:lnTo>
                <a:lnTo>
                  <a:pt x="51506" y="1516818"/>
                </a:lnTo>
                <a:lnTo>
                  <a:pt x="29796" y="1481840"/>
                </a:lnTo>
                <a:lnTo>
                  <a:pt x="13609" y="1443536"/>
                </a:lnTo>
                <a:lnTo>
                  <a:pt x="3493" y="1402458"/>
                </a:lnTo>
                <a:lnTo>
                  <a:pt x="0" y="1359153"/>
                </a:lnTo>
                <a:lnTo>
                  <a:pt x="0" y="2669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2199783" y="2060429"/>
            <a:ext cx="1469079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000" b="1" spc="-95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</a:t>
            </a:r>
            <a:r>
              <a:rPr lang="tr-TR" sz="2000" b="1" spc="-9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Stop </a:t>
            </a:r>
            <a:r>
              <a:rPr lang="tr-TR" sz="2000" b="1" spc="-95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Shopping</a:t>
            </a:r>
            <a:endParaRPr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3751544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4" h="1626235">
                <a:moveTo>
                  <a:pt x="1334770" y="0"/>
                </a:moveTo>
                <a:lnTo>
                  <a:pt x="266954" y="0"/>
                </a:lnTo>
                <a:lnTo>
                  <a:pt x="245057" y="884"/>
                </a:lnTo>
                <a:lnTo>
                  <a:pt x="202797" y="7757"/>
                </a:lnTo>
                <a:lnTo>
                  <a:pt x="163038" y="20976"/>
                </a:lnTo>
                <a:lnTo>
                  <a:pt x="126328" y="39992"/>
                </a:lnTo>
                <a:lnTo>
                  <a:pt x="93218" y="64256"/>
                </a:lnTo>
                <a:lnTo>
                  <a:pt x="64256" y="93218"/>
                </a:lnTo>
                <a:lnTo>
                  <a:pt x="39992" y="126328"/>
                </a:lnTo>
                <a:lnTo>
                  <a:pt x="20976" y="163038"/>
                </a:lnTo>
                <a:lnTo>
                  <a:pt x="7757" y="202797"/>
                </a:lnTo>
                <a:lnTo>
                  <a:pt x="884" y="245057"/>
                </a:lnTo>
                <a:lnTo>
                  <a:pt x="0" y="266953"/>
                </a:lnTo>
                <a:lnTo>
                  <a:pt x="0" y="1359153"/>
                </a:lnTo>
                <a:lnTo>
                  <a:pt x="3493" y="1402458"/>
                </a:lnTo>
                <a:lnTo>
                  <a:pt x="13608" y="1443536"/>
                </a:lnTo>
                <a:lnTo>
                  <a:pt x="29794" y="1481840"/>
                </a:lnTo>
                <a:lnTo>
                  <a:pt x="51503" y="1516818"/>
                </a:lnTo>
                <a:lnTo>
                  <a:pt x="78184" y="1547923"/>
                </a:lnTo>
                <a:lnTo>
                  <a:pt x="109289" y="1574604"/>
                </a:lnTo>
                <a:lnTo>
                  <a:pt x="144267" y="1596313"/>
                </a:lnTo>
                <a:lnTo>
                  <a:pt x="182571" y="1612499"/>
                </a:lnTo>
                <a:lnTo>
                  <a:pt x="223649" y="1622614"/>
                </a:lnTo>
                <a:lnTo>
                  <a:pt x="266954" y="1626108"/>
                </a:lnTo>
                <a:lnTo>
                  <a:pt x="1334770" y="1626108"/>
                </a:lnTo>
                <a:lnTo>
                  <a:pt x="1378074" y="1622614"/>
                </a:lnTo>
                <a:lnTo>
                  <a:pt x="1419152" y="1612499"/>
                </a:lnTo>
                <a:lnTo>
                  <a:pt x="1457456" y="1596313"/>
                </a:lnTo>
                <a:lnTo>
                  <a:pt x="1492434" y="1574604"/>
                </a:lnTo>
                <a:lnTo>
                  <a:pt x="1523539" y="1547923"/>
                </a:lnTo>
                <a:lnTo>
                  <a:pt x="1550220" y="1516818"/>
                </a:lnTo>
                <a:lnTo>
                  <a:pt x="1571929" y="1481840"/>
                </a:lnTo>
                <a:lnTo>
                  <a:pt x="1588115" y="1443536"/>
                </a:lnTo>
                <a:lnTo>
                  <a:pt x="1598230" y="1402458"/>
                </a:lnTo>
                <a:lnTo>
                  <a:pt x="1601724" y="1359153"/>
                </a:lnTo>
                <a:lnTo>
                  <a:pt x="1601724" y="266953"/>
                </a:lnTo>
                <a:lnTo>
                  <a:pt x="1598230" y="223649"/>
                </a:lnTo>
                <a:lnTo>
                  <a:pt x="1588115" y="182571"/>
                </a:lnTo>
                <a:lnTo>
                  <a:pt x="1571929" y="144267"/>
                </a:lnTo>
                <a:lnTo>
                  <a:pt x="1550220" y="109289"/>
                </a:lnTo>
                <a:lnTo>
                  <a:pt x="1523539" y="78184"/>
                </a:lnTo>
                <a:lnTo>
                  <a:pt x="1492434" y="51503"/>
                </a:lnTo>
                <a:lnTo>
                  <a:pt x="1457456" y="29794"/>
                </a:lnTo>
                <a:lnTo>
                  <a:pt x="1419152" y="13608"/>
                </a:lnTo>
                <a:lnTo>
                  <a:pt x="1378074" y="3493"/>
                </a:lnTo>
                <a:lnTo>
                  <a:pt x="133477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3751544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4" h="1626235">
                <a:moveTo>
                  <a:pt x="0" y="266953"/>
                </a:moveTo>
                <a:lnTo>
                  <a:pt x="3493" y="223649"/>
                </a:lnTo>
                <a:lnTo>
                  <a:pt x="13608" y="182571"/>
                </a:lnTo>
                <a:lnTo>
                  <a:pt x="29794" y="144267"/>
                </a:lnTo>
                <a:lnTo>
                  <a:pt x="51503" y="109289"/>
                </a:lnTo>
                <a:lnTo>
                  <a:pt x="78184" y="78184"/>
                </a:lnTo>
                <a:lnTo>
                  <a:pt x="109289" y="51503"/>
                </a:lnTo>
                <a:lnTo>
                  <a:pt x="144267" y="29794"/>
                </a:lnTo>
                <a:lnTo>
                  <a:pt x="182571" y="13608"/>
                </a:lnTo>
                <a:lnTo>
                  <a:pt x="223649" y="3493"/>
                </a:lnTo>
                <a:lnTo>
                  <a:pt x="266954" y="0"/>
                </a:lnTo>
                <a:lnTo>
                  <a:pt x="1334770" y="0"/>
                </a:lnTo>
                <a:lnTo>
                  <a:pt x="1378074" y="3493"/>
                </a:lnTo>
                <a:lnTo>
                  <a:pt x="1419152" y="13608"/>
                </a:lnTo>
                <a:lnTo>
                  <a:pt x="1457456" y="29794"/>
                </a:lnTo>
                <a:lnTo>
                  <a:pt x="1492434" y="51503"/>
                </a:lnTo>
                <a:lnTo>
                  <a:pt x="1523539" y="78184"/>
                </a:lnTo>
                <a:lnTo>
                  <a:pt x="1550220" y="109289"/>
                </a:lnTo>
                <a:lnTo>
                  <a:pt x="1571929" y="144267"/>
                </a:lnTo>
                <a:lnTo>
                  <a:pt x="1588115" y="182571"/>
                </a:lnTo>
                <a:lnTo>
                  <a:pt x="1598230" y="223649"/>
                </a:lnTo>
                <a:lnTo>
                  <a:pt x="1601724" y="266953"/>
                </a:lnTo>
                <a:lnTo>
                  <a:pt x="1601724" y="1359153"/>
                </a:lnTo>
                <a:lnTo>
                  <a:pt x="1598230" y="1402458"/>
                </a:lnTo>
                <a:lnTo>
                  <a:pt x="1588115" y="1443536"/>
                </a:lnTo>
                <a:lnTo>
                  <a:pt x="1571929" y="1481840"/>
                </a:lnTo>
                <a:lnTo>
                  <a:pt x="1550220" y="1516818"/>
                </a:lnTo>
                <a:lnTo>
                  <a:pt x="1523539" y="1547923"/>
                </a:lnTo>
                <a:lnTo>
                  <a:pt x="1492434" y="1574604"/>
                </a:lnTo>
                <a:lnTo>
                  <a:pt x="1457456" y="1596313"/>
                </a:lnTo>
                <a:lnTo>
                  <a:pt x="1419152" y="1612499"/>
                </a:lnTo>
                <a:lnTo>
                  <a:pt x="1378074" y="1622614"/>
                </a:lnTo>
                <a:lnTo>
                  <a:pt x="1334770" y="1626108"/>
                </a:lnTo>
                <a:lnTo>
                  <a:pt x="266954" y="1626108"/>
                </a:lnTo>
                <a:lnTo>
                  <a:pt x="223649" y="1622614"/>
                </a:lnTo>
                <a:lnTo>
                  <a:pt x="182571" y="1612499"/>
                </a:lnTo>
                <a:lnTo>
                  <a:pt x="144267" y="1596313"/>
                </a:lnTo>
                <a:lnTo>
                  <a:pt x="109289" y="1574604"/>
                </a:lnTo>
                <a:lnTo>
                  <a:pt x="78184" y="1547923"/>
                </a:lnTo>
                <a:lnTo>
                  <a:pt x="51503" y="1516818"/>
                </a:lnTo>
                <a:lnTo>
                  <a:pt x="29794" y="1481840"/>
                </a:lnTo>
                <a:lnTo>
                  <a:pt x="13608" y="1443536"/>
                </a:lnTo>
                <a:lnTo>
                  <a:pt x="3493" y="1402458"/>
                </a:lnTo>
                <a:lnTo>
                  <a:pt x="0" y="1359153"/>
                </a:lnTo>
                <a:lnTo>
                  <a:pt x="0" y="2669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3810954" y="1977876"/>
            <a:ext cx="154040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000" b="1" spc="-1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150 +</a:t>
            </a:r>
          </a:p>
          <a:p>
            <a:pPr marL="12700" algn="ctr">
              <a:lnSpc>
                <a:spcPct val="100000"/>
              </a:lnSpc>
            </a:pPr>
            <a:r>
              <a:rPr lang="tr-TR" sz="2000" b="1" spc="-1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Teknoloji </a:t>
            </a:r>
          </a:p>
          <a:p>
            <a:pPr marL="12700" algn="ctr">
              <a:lnSpc>
                <a:spcPct val="100000"/>
              </a:lnSpc>
            </a:pPr>
            <a:r>
              <a:rPr lang="tr-TR" sz="2000" b="1" spc="-1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Kontratı</a:t>
            </a:r>
            <a:endParaRPr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object 14"/>
          <p:cNvSpPr/>
          <p:nvPr/>
        </p:nvSpPr>
        <p:spPr>
          <a:xfrm>
            <a:off x="5434040" y="1604470"/>
            <a:ext cx="1600200" cy="1626235"/>
          </a:xfrm>
          <a:custGeom>
            <a:avLst/>
            <a:gdLst/>
            <a:ahLst/>
            <a:cxnLst/>
            <a:rect l="l" t="t" r="r" b="b"/>
            <a:pathLst>
              <a:path w="1600200" h="1626235">
                <a:moveTo>
                  <a:pt x="1333500" y="0"/>
                </a:moveTo>
                <a:lnTo>
                  <a:pt x="266700" y="0"/>
                </a:lnTo>
                <a:lnTo>
                  <a:pt x="244822" y="883"/>
                </a:lnTo>
                <a:lnTo>
                  <a:pt x="202600" y="7749"/>
                </a:lnTo>
                <a:lnTo>
                  <a:pt x="162877" y="20954"/>
                </a:lnTo>
                <a:lnTo>
                  <a:pt x="126202" y="39951"/>
                </a:lnTo>
                <a:lnTo>
                  <a:pt x="93124" y="64190"/>
                </a:lnTo>
                <a:lnTo>
                  <a:pt x="64190" y="93124"/>
                </a:lnTo>
                <a:lnTo>
                  <a:pt x="39951" y="126202"/>
                </a:lnTo>
                <a:lnTo>
                  <a:pt x="20954" y="162877"/>
                </a:lnTo>
                <a:lnTo>
                  <a:pt x="7749" y="202600"/>
                </a:lnTo>
                <a:lnTo>
                  <a:pt x="883" y="244822"/>
                </a:lnTo>
                <a:lnTo>
                  <a:pt x="0" y="266700"/>
                </a:lnTo>
                <a:lnTo>
                  <a:pt x="0" y="1359408"/>
                </a:lnTo>
                <a:lnTo>
                  <a:pt x="3489" y="1402674"/>
                </a:lnTo>
                <a:lnTo>
                  <a:pt x="13594" y="1443715"/>
                </a:lnTo>
                <a:lnTo>
                  <a:pt x="29763" y="1481983"/>
                </a:lnTo>
                <a:lnTo>
                  <a:pt x="51450" y="1516928"/>
                </a:lnTo>
                <a:lnTo>
                  <a:pt x="78105" y="1548003"/>
                </a:lnTo>
                <a:lnTo>
                  <a:pt x="109179" y="1574657"/>
                </a:lnTo>
                <a:lnTo>
                  <a:pt x="144124" y="1596344"/>
                </a:lnTo>
                <a:lnTo>
                  <a:pt x="182392" y="1612513"/>
                </a:lnTo>
                <a:lnTo>
                  <a:pt x="223433" y="1622618"/>
                </a:lnTo>
                <a:lnTo>
                  <a:pt x="266700" y="1626108"/>
                </a:lnTo>
                <a:lnTo>
                  <a:pt x="1333500" y="1626108"/>
                </a:lnTo>
                <a:lnTo>
                  <a:pt x="1376766" y="1622618"/>
                </a:lnTo>
                <a:lnTo>
                  <a:pt x="1417807" y="1612513"/>
                </a:lnTo>
                <a:lnTo>
                  <a:pt x="1456075" y="1596344"/>
                </a:lnTo>
                <a:lnTo>
                  <a:pt x="1491020" y="1574657"/>
                </a:lnTo>
                <a:lnTo>
                  <a:pt x="1522095" y="1548003"/>
                </a:lnTo>
                <a:lnTo>
                  <a:pt x="1548749" y="1516928"/>
                </a:lnTo>
                <a:lnTo>
                  <a:pt x="1570436" y="1481983"/>
                </a:lnTo>
                <a:lnTo>
                  <a:pt x="1586605" y="1443715"/>
                </a:lnTo>
                <a:lnTo>
                  <a:pt x="1596710" y="1402674"/>
                </a:lnTo>
                <a:lnTo>
                  <a:pt x="1600200" y="1359408"/>
                </a:lnTo>
                <a:lnTo>
                  <a:pt x="1600200" y="266700"/>
                </a:lnTo>
                <a:lnTo>
                  <a:pt x="1596710" y="223433"/>
                </a:lnTo>
                <a:lnTo>
                  <a:pt x="1586605" y="182392"/>
                </a:lnTo>
                <a:lnTo>
                  <a:pt x="1570436" y="144124"/>
                </a:lnTo>
                <a:lnTo>
                  <a:pt x="1548749" y="109179"/>
                </a:lnTo>
                <a:lnTo>
                  <a:pt x="1522095" y="78104"/>
                </a:lnTo>
                <a:lnTo>
                  <a:pt x="1491020" y="51450"/>
                </a:lnTo>
                <a:lnTo>
                  <a:pt x="1456075" y="29763"/>
                </a:lnTo>
                <a:lnTo>
                  <a:pt x="1417807" y="13594"/>
                </a:lnTo>
                <a:lnTo>
                  <a:pt x="1376766" y="3489"/>
                </a:lnTo>
                <a:lnTo>
                  <a:pt x="13335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object 15"/>
          <p:cNvSpPr/>
          <p:nvPr/>
        </p:nvSpPr>
        <p:spPr>
          <a:xfrm>
            <a:off x="5434040" y="1604470"/>
            <a:ext cx="1600200" cy="1626235"/>
          </a:xfrm>
          <a:custGeom>
            <a:avLst/>
            <a:gdLst/>
            <a:ahLst/>
            <a:cxnLst/>
            <a:rect l="l" t="t" r="r" b="b"/>
            <a:pathLst>
              <a:path w="1600200" h="1626235">
                <a:moveTo>
                  <a:pt x="0" y="266700"/>
                </a:moveTo>
                <a:lnTo>
                  <a:pt x="3489" y="223433"/>
                </a:lnTo>
                <a:lnTo>
                  <a:pt x="13594" y="182392"/>
                </a:lnTo>
                <a:lnTo>
                  <a:pt x="29763" y="144124"/>
                </a:lnTo>
                <a:lnTo>
                  <a:pt x="51450" y="109179"/>
                </a:lnTo>
                <a:lnTo>
                  <a:pt x="78105" y="78104"/>
                </a:lnTo>
                <a:lnTo>
                  <a:pt x="109179" y="51450"/>
                </a:lnTo>
                <a:lnTo>
                  <a:pt x="144124" y="29763"/>
                </a:lnTo>
                <a:lnTo>
                  <a:pt x="182392" y="13594"/>
                </a:lnTo>
                <a:lnTo>
                  <a:pt x="223433" y="3489"/>
                </a:lnTo>
                <a:lnTo>
                  <a:pt x="266700" y="0"/>
                </a:lnTo>
                <a:lnTo>
                  <a:pt x="1333500" y="0"/>
                </a:lnTo>
                <a:lnTo>
                  <a:pt x="1376766" y="3489"/>
                </a:lnTo>
                <a:lnTo>
                  <a:pt x="1417807" y="13594"/>
                </a:lnTo>
                <a:lnTo>
                  <a:pt x="1456075" y="29763"/>
                </a:lnTo>
                <a:lnTo>
                  <a:pt x="1491020" y="51450"/>
                </a:lnTo>
                <a:lnTo>
                  <a:pt x="1522095" y="78104"/>
                </a:lnTo>
                <a:lnTo>
                  <a:pt x="1548749" y="109179"/>
                </a:lnTo>
                <a:lnTo>
                  <a:pt x="1570436" y="144124"/>
                </a:lnTo>
                <a:lnTo>
                  <a:pt x="1586605" y="182392"/>
                </a:lnTo>
                <a:lnTo>
                  <a:pt x="1596710" y="223433"/>
                </a:lnTo>
                <a:lnTo>
                  <a:pt x="1600200" y="266700"/>
                </a:lnTo>
                <a:lnTo>
                  <a:pt x="1600200" y="1359408"/>
                </a:lnTo>
                <a:lnTo>
                  <a:pt x="1596710" y="1402674"/>
                </a:lnTo>
                <a:lnTo>
                  <a:pt x="1586605" y="1443715"/>
                </a:lnTo>
                <a:lnTo>
                  <a:pt x="1570436" y="1481983"/>
                </a:lnTo>
                <a:lnTo>
                  <a:pt x="1548749" y="1516928"/>
                </a:lnTo>
                <a:lnTo>
                  <a:pt x="1522095" y="1548003"/>
                </a:lnTo>
                <a:lnTo>
                  <a:pt x="1491020" y="1574657"/>
                </a:lnTo>
                <a:lnTo>
                  <a:pt x="1456075" y="1596344"/>
                </a:lnTo>
                <a:lnTo>
                  <a:pt x="1417807" y="1612513"/>
                </a:lnTo>
                <a:lnTo>
                  <a:pt x="1376766" y="1622618"/>
                </a:lnTo>
                <a:lnTo>
                  <a:pt x="1333500" y="1626108"/>
                </a:lnTo>
                <a:lnTo>
                  <a:pt x="266700" y="1626108"/>
                </a:lnTo>
                <a:lnTo>
                  <a:pt x="223433" y="1622618"/>
                </a:lnTo>
                <a:lnTo>
                  <a:pt x="182392" y="1612513"/>
                </a:lnTo>
                <a:lnTo>
                  <a:pt x="144124" y="1596344"/>
                </a:lnTo>
                <a:lnTo>
                  <a:pt x="109179" y="1574657"/>
                </a:lnTo>
                <a:lnTo>
                  <a:pt x="78105" y="1548003"/>
                </a:lnTo>
                <a:lnTo>
                  <a:pt x="51450" y="1516928"/>
                </a:lnTo>
                <a:lnTo>
                  <a:pt x="29763" y="1481983"/>
                </a:lnTo>
                <a:lnTo>
                  <a:pt x="13594" y="1443715"/>
                </a:lnTo>
                <a:lnTo>
                  <a:pt x="3489" y="1402674"/>
                </a:lnTo>
                <a:lnTo>
                  <a:pt x="0" y="1359408"/>
                </a:lnTo>
                <a:lnTo>
                  <a:pt x="0" y="2667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5432133" y="1977876"/>
            <a:ext cx="160020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000" b="1" spc="-2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23.500  m2</a:t>
            </a:r>
          </a:p>
          <a:p>
            <a:pPr marL="12700" algn="ctr">
              <a:lnSpc>
                <a:spcPct val="100000"/>
              </a:lnSpc>
            </a:pPr>
            <a:r>
              <a:rPr lang="tr-TR" sz="2000" b="1" spc="-2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Lojistik </a:t>
            </a:r>
          </a:p>
          <a:p>
            <a:pPr marL="12700" algn="ctr">
              <a:lnSpc>
                <a:spcPct val="100000"/>
              </a:lnSpc>
            </a:pPr>
            <a:r>
              <a:rPr lang="tr-TR" sz="2000" b="1" spc="-2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Merkezi</a:t>
            </a:r>
            <a:endParaRPr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object 17"/>
          <p:cNvSpPr/>
          <p:nvPr/>
        </p:nvSpPr>
        <p:spPr>
          <a:xfrm>
            <a:off x="7115013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4" h="1626235">
                <a:moveTo>
                  <a:pt x="1334770" y="0"/>
                </a:moveTo>
                <a:lnTo>
                  <a:pt x="266953" y="0"/>
                </a:lnTo>
                <a:lnTo>
                  <a:pt x="245057" y="884"/>
                </a:lnTo>
                <a:lnTo>
                  <a:pt x="202797" y="7757"/>
                </a:lnTo>
                <a:lnTo>
                  <a:pt x="163038" y="20976"/>
                </a:lnTo>
                <a:lnTo>
                  <a:pt x="126328" y="39992"/>
                </a:lnTo>
                <a:lnTo>
                  <a:pt x="93218" y="64256"/>
                </a:lnTo>
                <a:lnTo>
                  <a:pt x="64256" y="93218"/>
                </a:lnTo>
                <a:lnTo>
                  <a:pt x="39992" y="126328"/>
                </a:lnTo>
                <a:lnTo>
                  <a:pt x="20976" y="163038"/>
                </a:lnTo>
                <a:lnTo>
                  <a:pt x="7757" y="202797"/>
                </a:lnTo>
                <a:lnTo>
                  <a:pt x="884" y="245057"/>
                </a:lnTo>
                <a:lnTo>
                  <a:pt x="0" y="266953"/>
                </a:lnTo>
                <a:lnTo>
                  <a:pt x="0" y="1359153"/>
                </a:lnTo>
                <a:lnTo>
                  <a:pt x="3493" y="1402458"/>
                </a:lnTo>
                <a:lnTo>
                  <a:pt x="13608" y="1443536"/>
                </a:lnTo>
                <a:lnTo>
                  <a:pt x="29794" y="1481840"/>
                </a:lnTo>
                <a:lnTo>
                  <a:pt x="51503" y="1516818"/>
                </a:lnTo>
                <a:lnTo>
                  <a:pt x="78184" y="1547923"/>
                </a:lnTo>
                <a:lnTo>
                  <a:pt x="109289" y="1574604"/>
                </a:lnTo>
                <a:lnTo>
                  <a:pt x="144267" y="1596313"/>
                </a:lnTo>
                <a:lnTo>
                  <a:pt x="182571" y="1612499"/>
                </a:lnTo>
                <a:lnTo>
                  <a:pt x="223649" y="1622614"/>
                </a:lnTo>
                <a:lnTo>
                  <a:pt x="266953" y="1626108"/>
                </a:lnTo>
                <a:lnTo>
                  <a:pt x="1334770" y="1626108"/>
                </a:lnTo>
                <a:lnTo>
                  <a:pt x="1378074" y="1622614"/>
                </a:lnTo>
                <a:lnTo>
                  <a:pt x="1419152" y="1612499"/>
                </a:lnTo>
                <a:lnTo>
                  <a:pt x="1457456" y="1596313"/>
                </a:lnTo>
                <a:lnTo>
                  <a:pt x="1492434" y="1574604"/>
                </a:lnTo>
                <a:lnTo>
                  <a:pt x="1523539" y="1547923"/>
                </a:lnTo>
                <a:lnTo>
                  <a:pt x="1550220" y="1516818"/>
                </a:lnTo>
                <a:lnTo>
                  <a:pt x="1571929" y="1481840"/>
                </a:lnTo>
                <a:lnTo>
                  <a:pt x="1588115" y="1443536"/>
                </a:lnTo>
                <a:lnTo>
                  <a:pt x="1598230" y="1402458"/>
                </a:lnTo>
                <a:lnTo>
                  <a:pt x="1601724" y="1359153"/>
                </a:lnTo>
                <a:lnTo>
                  <a:pt x="1601724" y="266953"/>
                </a:lnTo>
                <a:lnTo>
                  <a:pt x="1598230" y="223649"/>
                </a:lnTo>
                <a:lnTo>
                  <a:pt x="1588115" y="182571"/>
                </a:lnTo>
                <a:lnTo>
                  <a:pt x="1571929" y="144267"/>
                </a:lnTo>
                <a:lnTo>
                  <a:pt x="1550220" y="109289"/>
                </a:lnTo>
                <a:lnTo>
                  <a:pt x="1523539" y="78184"/>
                </a:lnTo>
                <a:lnTo>
                  <a:pt x="1492434" y="51503"/>
                </a:lnTo>
                <a:lnTo>
                  <a:pt x="1457456" y="29794"/>
                </a:lnTo>
                <a:lnTo>
                  <a:pt x="1419152" y="13608"/>
                </a:lnTo>
                <a:lnTo>
                  <a:pt x="1378074" y="3493"/>
                </a:lnTo>
                <a:lnTo>
                  <a:pt x="133477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object 18"/>
          <p:cNvSpPr/>
          <p:nvPr/>
        </p:nvSpPr>
        <p:spPr>
          <a:xfrm>
            <a:off x="7115013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4" h="1626235">
                <a:moveTo>
                  <a:pt x="0" y="266953"/>
                </a:moveTo>
                <a:lnTo>
                  <a:pt x="3493" y="223649"/>
                </a:lnTo>
                <a:lnTo>
                  <a:pt x="13608" y="182571"/>
                </a:lnTo>
                <a:lnTo>
                  <a:pt x="29794" y="144267"/>
                </a:lnTo>
                <a:lnTo>
                  <a:pt x="51503" y="109289"/>
                </a:lnTo>
                <a:lnTo>
                  <a:pt x="78184" y="78184"/>
                </a:lnTo>
                <a:lnTo>
                  <a:pt x="109289" y="51503"/>
                </a:lnTo>
                <a:lnTo>
                  <a:pt x="144267" y="29794"/>
                </a:lnTo>
                <a:lnTo>
                  <a:pt x="182571" y="13608"/>
                </a:lnTo>
                <a:lnTo>
                  <a:pt x="223649" y="3493"/>
                </a:lnTo>
                <a:lnTo>
                  <a:pt x="266953" y="0"/>
                </a:lnTo>
                <a:lnTo>
                  <a:pt x="1334770" y="0"/>
                </a:lnTo>
                <a:lnTo>
                  <a:pt x="1378074" y="3493"/>
                </a:lnTo>
                <a:lnTo>
                  <a:pt x="1419152" y="13608"/>
                </a:lnTo>
                <a:lnTo>
                  <a:pt x="1457456" y="29794"/>
                </a:lnTo>
                <a:lnTo>
                  <a:pt x="1492434" y="51503"/>
                </a:lnTo>
                <a:lnTo>
                  <a:pt x="1523539" y="78184"/>
                </a:lnTo>
                <a:lnTo>
                  <a:pt x="1550220" y="109289"/>
                </a:lnTo>
                <a:lnTo>
                  <a:pt x="1571929" y="144267"/>
                </a:lnTo>
                <a:lnTo>
                  <a:pt x="1588115" y="182571"/>
                </a:lnTo>
                <a:lnTo>
                  <a:pt x="1598230" y="223649"/>
                </a:lnTo>
                <a:lnTo>
                  <a:pt x="1601724" y="266953"/>
                </a:lnTo>
                <a:lnTo>
                  <a:pt x="1601724" y="1359153"/>
                </a:lnTo>
                <a:lnTo>
                  <a:pt x="1598230" y="1402458"/>
                </a:lnTo>
                <a:lnTo>
                  <a:pt x="1588115" y="1443536"/>
                </a:lnTo>
                <a:lnTo>
                  <a:pt x="1571929" y="1481840"/>
                </a:lnTo>
                <a:lnTo>
                  <a:pt x="1550220" y="1516818"/>
                </a:lnTo>
                <a:lnTo>
                  <a:pt x="1523539" y="1547923"/>
                </a:lnTo>
                <a:lnTo>
                  <a:pt x="1492434" y="1574604"/>
                </a:lnTo>
                <a:lnTo>
                  <a:pt x="1457456" y="1596313"/>
                </a:lnTo>
                <a:lnTo>
                  <a:pt x="1419152" y="1612499"/>
                </a:lnTo>
                <a:lnTo>
                  <a:pt x="1378074" y="1622614"/>
                </a:lnTo>
                <a:lnTo>
                  <a:pt x="1334770" y="1626108"/>
                </a:lnTo>
                <a:lnTo>
                  <a:pt x="266953" y="1626108"/>
                </a:lnTo>
                <a:lnTo>
                  <a:pt x="223649" y="1622614"/>
                </a:lnTo>
                <a:lnTo>
                  <a:pt x="182571" y="1612499"/>
                </a:lnTo>
                <a:lnTo>
                  <a:pt x="144267" y="1596313"/>
                </a:lnTo>
                <a:lnTo>
                  <a:pt x="109289" y="1574604"/>
                </a:lnTo>
                <a:lnTo>
                  <a:pt x="78184" y="1547923"/>
                </a:lnTo>
                <a:lnTo>
                  <a:pt x="51503" y="1516818"/>
                </a:lnTo>
                <a:lnTo>
                  <a:pt x="29794" y="1481840"/>
                </a:lnTo>
                <a:lnTo>
                  <a:pt x="13608" y="1443536"/>
                </a:lnTo>
                <a:lnTo>
                  <a:pt x="3493" y="1402458"/>
                </a:lnTo>
                <a:lnTo>
                  <a:pt x="0" y="1359153"/>
                </a:lnTo>
                <a:lnTo>
                  <a:pt x="0" y="2669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7257104" y="1993632"/>
            <a:ext cx="1414541" cy="846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lang="tr-TR" sz="2000" b="1" spc="-2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8.000 +</a:t>
            </a:r>
          </a:p>
          <a:p>
            <a:pPr algn="ctr">
              <a:lnSpc>
                <a:spcPts val="2185"/>
              </a:lnSpc>
            </a:pPr>
            <a:r>
              <a:rPr lang="tr-TR" sz="2000" b="1" spc="-2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İş </a:t>
            </a:r>
          </a:p>
          <a:p>
            <a:pPr algn="ctr">
              <a:lnSpc>
                <a:spcPts val="2185"/>
              </a:lnSpc>
            </a:pPr>
            <a:r>
              <a:rPr lang="tr-TR" sz="2000" b="1" spc="-24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Ortağı</a:t>
            </a:r>
            <a:endParaRPr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object 20"/>
          <p:cNvSpPr/>
          <p:nvPr/>
        </p:nvSpPr>
        <p:spPr>
          <a:xfrm>
            <a:off x="8797508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4" h="1626235">
                <a:moveTo>
                  <a:pt x="1334770" y="0"/>
                </a:moveTo>
                <a:lnTo>
                  <a:pt x="266953" y="0"/>
                </a:lnTo>
                <a:lnTo>
                  <a:pt x="245057" y="884"/>
                </a:lnTo>
                <a:lnTo>
                  <a:pt x="202797" y="7757"/>
                </a:lnTo>
                <a:lnTo>
                  <a:pt x="163038" y="20976"/>
                </a:lnTo>
                <a:lnTo>
                  <a:pt x="126328" y="39992"/>
                </a:lnTo>
                <a:lnTo>
                  <a:pt x="93218" y="64256"/>
                </a:lnTo>
                <a:lnTo>
                  <a:pt x="64256" y="93218"/>
                </a:lnTo>
                <a:lnTo>
                  <a:pt x="39992" y="126328"/>
                </a:lnTo>
                <a:lnTo>
                  <a:pt x="20976" y="163038"/>
                </a:lnTo>
                <a:lnTo>
                  <a:pt x="7757" y="202797"/>
                </a:lnTo>
                <a:lnTo>
                  <a:pt x="884" y="245057"/>
                </a:lnTo>
                <a:lnTo>
                  <a:pt x="0" y="266953"/>
                </a:lnTo>
                <a:lnTo>
                  <a:pt x="0" y="1359153"/>
                </a:lnTo>
                <a:lnTo>
                  <a:pt x="3493" y="1402458"/>
                </a:lnTo>
                <a:lnTo>
                  <a:pt x="13608" y="1443536"/>
                </a:lnTo>
                <a:lnTo>
                  <a:pt x="29794" y="1481840"/>
                </a:lnTo>
                <a:lnTo>
                  <a:pt x="51503" y="1516818"/>
                </a:lnTo>
                <a:lnTo>
                  <a:pt x="78184" y="1547923"/>
                </a:lnTo>
                <a:lnTo>
                  <a:pt x="109289" y="1574604"/>
                </a:lnTo>
                <a:lnTo>
                  <a:pt x="144267" y="1596313"/>
                </a:lnTo>
                <a:lnTo>
                  <a:pt x="182571" y="1612499"/>
                </a:lnTo>
                <a:lnTo>
                  <a:pt x="223649" y="1622614"/>
                </a:lnTo>
                <a:lnTo>
                  <a:pt x="266953" y="1626108"/>
                </a:lnTo>
                <a:lnTo>
                  <a:pt x="1334770" y="1626108"/>
                </a:lnTo>
                <a:lnTo>
                  <a:pt x="1378074" y="1622614"/>
                </a:lnTo>
                <a:lnTo>
                  <a:pt x="1419152" y="1612499"/>
                </a:lnTo>
                <a:lnTo>
                  <a:pt x="1457456" y="1596313"/>
                </a:lnTo>
                <a:lnTo>
                  <a:pt x="1492434" y="1574604"/>
                </a:lnTo>
                <a:lnTo>
                  <a:pt x="1523539" y="1547923"/>
                </a:lnTo>
                <a:lnTo>
                  <a:pt x="1550220" y="1516818"/>
                </a:lnTo>
                <a:lnTo>
                  <a:pt x="1571929" y="1481840"/>
                </a:lnTo>
                <a:lnTo>
                  <a:pt x="1588115" y="1443536"/>
                </a:lnTo>
                <a:lnTo>
                  <a:pt x="1598230" y="1402458"/>
                </a:lnTo>
                <a:lnTo>
                  <a:pt x="1601724" y="1359153"/>
                </a:lnTo>
                <a:lnTo>
                  <a:pt x="1601724" y="266953"/>
                </a:lnTo>
                <a:lnTo>
                  <a:pt x="1598230" y="223649"/>
                </a:lnTo>
                <a:lnTo>
                  <a:pt x="1588115" y="182571"/>
                </a:lnTo>
                <a:lnTo>
                  <a:pt x="1571929" y="144267"/>
                </a:lnTo>
                <a:lnTo>
                  <a:pt x="1550220" y="109289"/>
                </a:lnTo>
                <a:lnTo>
                  <a:pt x="1523539" y="78184"/>
                </a:lnTo>
                <a:lnTo>
                  <a:pt x="1492434" y="51503"/>
                </a:lnTo>
                <a:lnTo>
                  <a:pt x="1457456" y="29794"/>
                </a:lnTo>
                <a:lnTo>
                  <a:pt x="1419152" y="13608"/>
                </a:lnTo>
                <a:lnTo>
                  <a:pt x="1378074" y="3493"/>
                </a:lnTo>
                <a:lnTo>
                  <a:pt x="133477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object 21"/>
          <p:cNvSpPr/>
          <p:nvPr/>
        </p:nvSpPr>
        <p:spPr>
          <a:xfrm>
            <a:off x="8797508" y="1604470"/>
            <a:ext cx="1602105" cy="1626235"/>
          </a:xfrm>
          <a:custGeom>
            <a:avLst/>
            <a:gdLst/>
            <a:ahLst/>
            <a:cxnLst/>
            <a:rect l="l" t="t" r="r" b="b"/>
            <a:pathLst>
              <a:path w="1602104" h="1626235">
                <a:moveTo>
                  <a:pt x="0" y="266953"/>
                </a:moveTo>
                <a:lnTo>
                  <a:pt x="3493" y="223649"/>
                </a:lnTo>
                <a:lnTo>
                  <a:pt x="13608" y="182571"/>
                </a:lnTo>
                <a:lnTo>
                  <a:pt x="29794" y="144267"/>
                </a:lnTo>
                <a:lnTo>
                  <a:pt x="51503" y="109289"/>
                </a:lnTo>
                <a:lnTo>
                  <a:pt x="78184" y="78184"/>
                </a:lnTo>
                <a:lnTo>
                  <a:pt x="109289" y="51503"/>
                </a:lnTo>
                <a:lnTo>
                  <a:pt x="144267" y="29794"/>
                </a:lnTo>
                <a:lnTo>
                  <a:pt x="182571" y="13608"/>
                </a:lnTo>
                <a:lnTo>
                  <a:pt x="223649" y="3493"/>
                </a:lnTo>
                <a:lnTo>
                  <a:pt x="266953" y="0"/>
                </a:lnTo>
                <a:lnTo>
                  <a:pt x="1334770" y="0"/>
                </a:lnTo>
                <a:lnTo>
                  <a:pt x="1378074" y="3493"/>
                </a:lnTo>
                <a:lnTo>
                  <a:pt x="1419152" y="13608"/>
                </a:lnTo>
                <a:lnTo>
                  <a:pt x="1457456" y="29794"/>
                </a:lnTo>
                <a:lnTo>
                  <a:pt x="1492434" y="51503"/>
                </a:lnTo>
                <a:lnTo>
                  <a:pt x="1523539" y="78184"/>
                </a:lnTo>
                <a:lnTo>
                  <a:pt x="1550220" y="109289"/>
                </a:lnTo>
                <a:lnTo>
                  <a:pt x="1571929" y="144267"/>
                </a:lnTo>
                <a:lnTo>
                  <a:pt x="1588115" y="182571"/>
                </a:lnTo>
                <a:lnTo>
                  <a:pt x="1598230" y="223649"/>
                </a:lnTo>
                <a:lnTo>
                  <a:pt x="1601724" y="266953"/>
                </a:lnTo>
                <a:lnTo>
                  <a:pt x="1601724" y="1359153"/>
                </a:lnTo>
                <a:lnTo>
                  <a:pt x="1598230" y="1402458"/>
                </a:lnTo>
                <a:lnTo>
                  <a:pt x="1588115" y="1443536"/>
                </a:lnTo>
                <a:lnTo>
                  <a:pt x="1571929" y="1481840"/>
                </a:lnTo>
                <a:lnTo>
                  <a:pt x="1550220" y="1516818"/>
                </a:lnTo>
                <a:lnTo>
                  <a:pt x="1523539" y="1547923"/>
                </a:lnTo>
                <a:lnTo>
                  <a:pt x="1492434" y="1574604"/>
                </a:lnTo>
                <a:lnTo>
                  <a:pt x="1457456" y="1596313"/>
                </a:lnTo>
                <a:lnTo>
                  <a:pt x="1419152" y="1612499"/>
                </a:lnTo>
                <a:lnTo>
                  <a:pt x="1378074" y="1622614"/>
                </a:lnTo>
                <a:lnTo>
                  <a:pt x="1334770" y="1626108"/>
                </a:lnTo>
                <a:lnTo>
                  <a:pt x="266953" y="1626108"/>
                </a:lnTo>
                <a:lnTo>
                  <a:pt x="223649" y="1622614"/>
                </a:lnTo>
                <a:lnTo>
                  <a:pt x="182571" y="1612499"/>
                </a:lnTo>
                <a:lnTo>
                  <a:pt x="144267" y="1596313"/>
                </a:lnTo>
                <a:lnTo>
                  <a:pt x="109289" y="1574604"/>
                </a:lnTo>
                <a:lnTo>
                  <a:pt x="78184" y="1547923"/>
                </a:lnTo>
                <a:lnTo>
                  <a:pt x="51503" y="1516818"/>
                </a:lnTo>
                <a:lnTo>
                  <a:pt x="29794" y="1481840"/>
                </a:lnTo>
                <a:lnTo>
                  <a:pt x="13608" y="1443536"/>
                </a:lnTo>
                <a:lnTo>
                  <a:pt x="3493" y="1402458"/>
                </a:lnTo>
                <a:lnTo>
                  <a:pt x="0" y="1359153"/>
                </a:lnTo>
                <a:lnTo>
                  <a:pt x="0" y="2669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8814014" y="2052704"/>
            <a:ext cx="1451215" cy="9085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1800"/>
              </a:lnSpc>
            </a:pPr>
            <a:r>
              <a:rPr lang="tr-TR" sz="2400" b="1" spc="-27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Lider</a:t>
            </a:r>
          </a:p>
          <a:p>
            <a:pPr marL="12065" marR="5080" algn="ctr">
              <a:lnSpc>
                <a:spcPct val="81800"/>
              </a:lnSpc>
            </a:pPr>
            <a:r>
              <a:rPr lang="tr-TR" sz="2400" b="1" spc="-27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Teknoloji </a:t>
            </a:r>
          </a:p>
          <a:p>
            <a:pPr marL="12065" marR="5080" algn="ctr">
              <a:lnSpc>
                <a:spcPct val="81800"/>
              </a:lnSpc>
            </a:pPr>
            <a:r>
              <a:rPr lang="tr-TR" sz="2400" b="1" spc="-275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Grubu</a:t>
            </a:r>
            <a:endParaRPr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82" y="3031515"/>
            <a:ext cx="5525524" cy="3004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42712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091685" y="553885"/>
            <a:ext cx="6148801" cy="49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 Şirketlerin </a:t>
            </a: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2013-2014 </a:t>
            </a: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Yılı Cirolarımız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(Solo) (x m TL)</a:t>
            </a:r>
          </a:p>
        </p:txBody>
      </p:sp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93620"/>
              </p:ext>
            </p:extLst>
          </p:nvPr>
        </p:nvGraphicFramePr>
        <p:xfrm>
          <a:off x="6456456" y="1941545"/>
          <a:ext cx="3929730" cy="324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ikdörtgen 8"/>
          <p:cNvSpPr/>
          <p:nvPr/>
        </p:nvSpPr>
        <p:spPr>
          <a:xfrm>
            <a:off x="6216161" y="1916723"/>
            <a:ext cx="4015003" cy="3480467"/>
          </a:xfrm>
          <a:prstGeom prst="rect">
            <a:avLst/>
          </a:prstGeom>
          <a:noFill/>
          <a:ln>
            <a:solidFill>
              <a:srgbClr val="F343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38214"/>
              </p:ext>
            </p:extLst>
          </p:nvPr>
        </p:nvGraphicFramePr>
        <p:xfrm>
          <a:off x="1468316" y="1910797"/>
          <a:ext cx="4511088" cy="3507496"/>
        </p:xfrm>
        <a:graphic>
          <a:graphicData uri="http://schemas.openxmlformats.org/drawingml/2006/table">
            <a:tbl>
              <a:tblPr/>
              <a:tblGrid>
                <a:gridCol w="1264597"/>
                <a:gridCol w="1157524"/>
                <a:gridCol w="1175610"/>
                <a:gridCol w="913357"/>
              </a:tblGrid>
              <a:tr h="4126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Şirketler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4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Index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9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Datagate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9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Despec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3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Neteks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3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Neotech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3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Artım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3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Teklos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9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85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2028844" y="553730"/>
            <a:ext cx="6208713" cy="493712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Gündem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85873" y="1497595"/>
            <a:ext cx="8735070" cy="527221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tr-TR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Dünya’da </a:t>
            </a:r>
            <a:r>
              <a:rPr lang="tr-TR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 </a:t>
            </a:r>
            <a:r>
              <a:rPr lang="tr-TR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Türkiye’de </a:t>
            </a:r>
            <a:r>
              <a:rPr lang="tr-TR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Bilişim Sektör Turu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85872" y="2058052"/>
            <a:ext cx="8735070" cy="527221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tr-TR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Index </a:t>
            </a:r>
            <a:r>
              <a:rPr lang="tr-TR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Grup Şirketleri </a:t>
            </a:r>
            <a:r>
              <a:rPr lang="tr-TR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Değerlendirmesi</a:t>
            </a:r>
            <a:endParaRPr lang="tr-TR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16538" y="2626687"/>
            <a:ext cx="8204679" cy="527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Şirketleri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Yılı Değerlendirmesi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512417" y="3175064"/>
            <a:ext cx="8208526" cy="527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Bilgisayar A.Ş.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Yılı Değerlendirmesi ve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Yılı Hedefler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512417" y="3714815"/>
            <a:ext cx="8208526" cy="527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Bilgisayar A.Ş.  / 2014 Yılı Finansal ve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Operasyonel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Sonuçlar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512332" y="4261622"/>
            <a:ext cx="8208525" cy="527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2015 Yılı Gelişmeleri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205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o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65701"/>
              </p:ext>
            </p:extLst>
          </p:nvPr>
        </p:nvGraphicFramePr>
        <p:xfrm>
          <a:off x="1872961" y="1384590"/>
          <a:ext cx="8900465" cy="4351336"/>
        </p:xfrm>
        <a:graphic>
          <a:graphicData uri="http://schemas.openxmlformats.org/drawingml/2006/table">
            <a:tbl>
              <a:tblPr/>
              <a:tblGrid>
                <a:gridCol w="1271495"/>
                <a:gridCol w="1271495"/>
                <a:gridCol w="1271495"/>
                <a:gridCol w="1271495"/>
                <a:gridCol w="1271495"/>
                <a:gridCol w="1271495"/>
                <a:gridCol w="1271495"/>
              </a:tblGrid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64" marR="7064" marT="706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52"/>
          <p:cNvSpPr txBox="1">
            <a:spLocks noChangeArrowheads="1"/>
          </p:cNvSpPr>
          <p:nvPr/>
        </p:nvSpPr>
        <p:spPr>
          <a:xfrm>
            <a:off x="1962123" y="436198"/>
            <a:ext cx="4558812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>
              <a:defRPr/>
            </a:pP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Başlıca Üreticilerimiz</a:t>
            </a:r>
            <a:endParaRPr lang="en-US" sz="3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7" name="Picture 8" descr="hpin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933" y="1478451"/>
            <a:ext cx="1223345" cy="4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3" descr="toshi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729" y="1528341"/>
            <a:ext cx="942443" cy="27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5" descr="as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727" y="1513451"/>
            <a:ext cx="1152645" cy="33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3" descr="can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5927" y="1542285"/>
            <a:ext cx="1046815" cy="185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4" name="Picture 47" descr="CISCO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77219" y="1404191"/>
            <a:ext cx="782594" cy="50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0" y="1485222"/>
            <a:ext cx="1251670" cy="3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20" y="1416334"/>
            <a:ext cx="539488" cy="507259"/>
          </a:xfrm>
          <a:prstGeom prst="rect">
            <a:avLst/>
          </a:prstGeom>
        </p:spPr>
      </p:pic>
      <p:pic>
        <p:nvPicPr>
          <p:cNvPr id="77" name="Picture 9" descr="ıb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5199" y="2044870"/>
            <a:ext cx="1007355" cy="39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3" descr="microsof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2188" y="2119035"/>
            <a:ext cx="1097517" cy="31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7" descr="http://t0.gstatic.com/images?q=tbn:IJ8UaruBhtEIpM:http://www.tekno-mer.net/images/markalar/2008.2.20.17.53.49.acer/Acer_logo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4776" y="1964196"/>
            <a:ext cx="742110" cy="48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0" descr="Del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24474" y="1996561"/>
            <a:ext cx="431217" cy="4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Resim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1598" y="1939972"/>
            <a:ext cx="697041" cy="529535"/>
          </a:xfrm>
          <a:prstGeom prst="rect">
            <a:avLst/>
          </a:prstGeom>
        </p:spPr>
      </p:pic>
      <p:pic>
        <p:nvPicPr>
          <p:cNvPr id="84" name="Picture 29" descr="eps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38936" y="2584585"/>
            <a:ext cx="99457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1" descr="TM_logo_P485_bi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46079" y="4765285"/>
            <a:ext cx="1043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9" descr="http://tbn0.google.com/images?q=tbn:LukIHtYcfEuNoM:http://www.aocmonitorap.com/files/AOC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54692" y="3706791"/>
            <a:ext cx="711565" cy="2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218 Resim" descr="juniper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49040" y="3171809"/>
            <a:ext cx="959616" cy="2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73" y="4765285"/>
            <a:ext cx="1071382" cy="2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33520" y="4152203"/>
            <a:ext cx="733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57" y="3707928"/>
            <a:ext cx="684353" cy="2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18" y="5216093"/>
            <a:ext cx="649639" cy="48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Resim 9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23916" y="3071872"/>
            <a:ext cx="717451" cy="370683"/>
          </a:xfrm>
          <a:prstGeom prst="rect">
            <a:avLst/>
          </a:prstGeom>
        </p:spPr>
      </p:pic>
      <p:sp>
        <p:nvSpPr>
          <p:cNvPr id="14" name="AutoShape 2" descr="sun oracle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84687" y="1969335"/>
            <a:ext cx="713423" cy="484960"/>
          </a:xfrm>
          <a:prstGeom prst="rect">
            <a:avLst/>
          </a:prstGeom>
        </p:spPr>
      </p:pic>
      <p:pic>
        <p:nvPicPr>
          <p:cNvPr id="97" name="Picture 4" descr="airties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27818" y="3650260"/>
            <a:ext cx="1082267" cy="3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" descr="checkpoint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467108" y="4754217"/>
            <a:ext cx="1178414" cy="3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7" descr="hes cabli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739508" y="3663328"/>
            <a:ext cx="1186753" cy="3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7" descr="oki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759267" y="3120579"/>
            <a:ext cx="1081046" cy="31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1" descr="symantec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72344" y="5279749"/>
            <a:ext cx="1124206" cy="4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22" descr="targus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723726" y="4799777"/>
            <a:ext cx="1152128" cy="2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31" descr="kingston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605453" y="3609418"/>
            <a:ext cx="1013093" cy="3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6" descr="wdlogo_c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469782" y="3122474"/>
            <a:ext cx="1143232" cy="31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8" descr="http://www.techfeed.ca/?q=taxonomy/term/11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590712" y="2504777"/>
            <a:ext cx="840519" cy="50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6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9671193" y="5356156"/>
            <a:ext cx="899485" cy="24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53 Resim" descr="avaya-neteks.BMP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134252" y="4816661"/>
            <a:ext cx="899592" cy="2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7" y="4714170"/>
            <a:ext cx="1016739" cy="4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10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143" y="1995535"/>
            <a:ext cx="971777" cy="40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27" y="5220735"/>
            <a:ext cx="854747" cy="45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71" y="4248821"/>
            <a:ext cx="912128" cy="2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6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98" y="4185331"/>
            <a:ext cx="1000689" cy="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51" y="3038604"/>
            <a:ext cx="475523" cy="4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Resim 12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58894" y="4172384"/>
            <a:ext cx="914708" cy="440234"/>
          </a:xfrm>
          <a:prstGeom prst="rect">
            <a:avLst/>
          </a:prstGeom>
        </p:spPr>
      </p:pic>
      <p:pic>
        <p:nvPicPr>
          <p:cNvPr id="124" name="Resim 123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038196" y="4170153"/>
            <a:ext cx="1066892" cy="420200"/>
          </a:xfrm>
          <a:prstGeom prst="rect">
            <a:avLst/>
          </a:prstGeom>
        </p:spPr>
      </p:pic>
      <p:pic>
        <p:nvPicPr>
          <p:cNvPr id="125" name="Resim 12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363813" y="5220735"/>
            <a:ext cx="440470" cy="503394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292461" y="4235606"/>
            <a:ext cx="1191880" cy="271343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975614" y="2545036"/>
            <a:ext cx="1216869" cy="401474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809729" y="2548304"/>
            <a:ext cx="860259" cy="303036"/>
          </a:xfrm>
          <a:prstGeom prst="rect">
            <a:avLst/>
          </a:prstGeom>
        </p:spPr>
      </p:pic>
      <p:pic>
        <p:nvPicPr>
          <p:cNvPr id="126" name="Resim 12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307666" y="2644230"/>
            <a:ext cx="1064272" cy="211585"/>
          </a:xfrm>
          <a:prstGeom prst="rect">
            <a:avLst/>
          </a:prstGeom>
        </p:spPr>
      </p:pic>
      <p:pic>
        <p:nvPicPr>
          <p:cNvPr id="127" name="Resim 126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093349" y="2567422"/>
            <a:ext cx="889152" cy="336173"/>
          </a:xfrm>
          <a:prstGeom prst="rect">
            <a:avLst/>
          </a:prstGeom>
        </p:spPr>
      </p:pic>
      <p:pic>
        <p:nvPicPr>
          <p:cNvPr id="128" name="Resim 12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202499" y="2473685"/>
            <a:ext cx="1129484" cy="51216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361060" y="3181700"/>
            <a:ext cx="871092" cy="2695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7036327" y="3081887"/>
            <a:ext cx="1026621" cy="4043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558089" y="3642007"/>
            <a:ext cx="966617" cy="3965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113016" y="3727185"/>
            <a:ext cx="942064" cy="20200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097964" y="5244940"/>
            <a:ext cx="749999" cy="42391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575675" y="5211639"/>
            <a:ext cx="981027" cy="49051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81160" y="4846197"/>
            <a:ext cx="916347" cy="19690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247561" y="4207019"/>
            <a:ext cx="999555" cy="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90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013140" y="555856"/>
            <a:ext cx="8278284" cy="493713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Ana Ürün Gruplarımız</a:t>
            </a:r>
            <a:endParaRPr lang="tr-TR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00611"/>
              </p:ext>
            </p:extLst>
          </p:nvPr>
        </p:nvGraphicFramePr>
        <p:xfrm>
          <a:off x="175451" y="1763485"/>
          <a:ext cx="10615785" cy="3777350"/>
        </p:xfrm>
        <a:graphic>
          <a:graphicData uri="http://schemas.openxmlformats.org/drawingml/2006/table">
            <a:tbl>
              <a:tblPr/>
              <a:tblGrid>
                <a:gridCol w="863667"/>
                <a:gridCol w="991419"/>
                <a:gridCol w="987696"/>
                <a:gridCol w="863667"/>
                <a:gridCol w="863667"/>
                <a:gridCol w="863667"/>
                <a:gridCol w="863667"/>
                <a:gridCol w="863667"/>
                <a:gridCol w="863667"/>
                <a:gridCol w="863667"/>
                <a:gridCol w="863667"/>
                <a:gridCol w="863667"/>
              </a:tblGrid>
              <a:tr h="8718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Bilgisayar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Akıllı Telefon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Network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Yazılım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Tablet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Yazıcı ve Çevre Birimleri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Tüketim </a:t>
                      </a:r>
                      <a:r>
                        <a:rPr lang="tr-T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Malz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OEM Ürünleri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Tüketici Elektroniği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Veri Depolama ve Orta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Boy.Sis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Aksesuar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Acer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Sanal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TL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Apple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Aruba 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Adobe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Acer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APC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Canon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Airties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Canon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HP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Belkın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Apple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Avea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Modem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Gen.Mobile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BlueCat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IBM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Apple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Canon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Epson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Linksys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Epson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IBM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Dexim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Asus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Akıllı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HTC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Sourcefire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Microsoft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Asus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Epson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HP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AOC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LG 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Iomega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Emtec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Dell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Huawei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Avaya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Oracle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Casper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Fujitsu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IBM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Asus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Nec 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Seagate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Genius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Fujitsu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Lenovo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Avocent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Symantec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HP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HP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Lexmark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Intel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Optoma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Toshiba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Hercules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HP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LG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Check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Point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Lenovo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IBM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OKI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Iomega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Oregon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WD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Jabra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Intel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Nokia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Cisco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LG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Lexmark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Samsung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Kingstone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Panasonic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Steelseries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Lenovo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Samsung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Samsung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OKI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Xerox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LG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Targus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Toshiba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Sony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HCS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Toshiba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Powersonic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Plextor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Trust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Vestel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HP   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Zebra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Rapoo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X-Mini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Juniper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Sapphire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Nortel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Seagate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Panduit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WD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Trend Micro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C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89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42239" y="1316039"/>
            <a:ext cx="55002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F343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“Satışların Ana Ürün Gruplarına göre Dağılımı”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1956000" y="528559"/>
            <a:ext cx="7016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3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Index Grup Şirketleri  </a:t>
            </a:r>
            <a:r>
              <a:rPr lang="tr-TR" sz="3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2013-2014</a:t>
            </a:r>
            <a:endParaRPr lang="tr-TR" sz="3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736683" y="360220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2013</a:t>
            </a:r>
            <a:endParaRPr lang="tr-TR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880525" y="360987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endParaRPr lang="tr-TR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/>
          </p:nvPr>
        </p:nvGraphicFramePr>
        <p:xfrm>
          <a:off x="5483406" y="3901483"/>
          <a:ext cx="6609913" cy="229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k 12"/>
          <p:cNvGraphicFramePr>
            <a:graphicFrameLocks/>
          </p:cNvGraphicFramePr>
          <p:nvPr>
            <p:extLst/>
          </p:nvPr>
        </p:nvGraphicFramePr>
        <p:xfrm>
          <a:off x="-63338" y="3901483"/>
          <a:ext cx="7292216" cy="23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349937" y="1691291"/>
          <a:ext cx="10672632" cy="1346857"/>
        </p:xfrm>
        <a:graphic>
          <a:graphicData uri="http://schemas.openxmlformats.org/drawingml/2006/table">
            <a:tbl>
              <a:tblPr/>
              <a:tblGrid>
                <a:gridCol w="1050694"/>
                <a:gridCol w="923687"/>
                <a:gridCol w="854410"/>
                <a:gridCol w="762042"/>
                <a:gridCol w="796680"/>
                <a:gridCol w="796680"/>
                <a:gridCol w="738950"/>
                <a:gridCol w="623489"/>
                <a:gridCol w="718744"/>
                <a:gridCol w="881033"/>
                <a:gridCol w="807583"/>
                <a:gridCol w="822659"/>
                <a:gridCol w="895981"/>
              </a:tblGrid>
              <a:tr h="676003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Bilgisayar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Akıllı Telefon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Network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Tablet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Yazıcı ve Çevre Birimleri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Yazılım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OEM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Tüketim Malzemeleri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Tüketici Elektroniği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Veri Depolama ve Orta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Boy.Sis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Aksesuarlar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1.6%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6.6%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11.1%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3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13.8%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11.6%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7.8%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6.6%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5.1%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Aşağı Ok 13"/>
          <p:cNvSpPr/>
          <p:nvPr/>
        </p:nvSpPr>
        <p:spPr>
          <a:xfrm rot="10800000">
            <a:off x="2600049" y="3025557"/>
            <a:ext cx="273269" cy="268014"/>
          </a:xfrm>
          <a:prstGeom prst="downArrow">
            <a:avLst/>
          </a:prstGeom>
          <a:solidFill>
            <a:srgbClr val="FF0000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şağı Ok 14"/>
          <p:cNvSpPr/>
          <p:nvPr/>
        </p:nvSpPr>
        <p:spPr>
          <a:xfrm rot="10800000">
            <a:off x="3446136" y="3051837"/>
            <a:ext cx="273269" cy="268014"/>
          </a:xfrm>
          <a:prstGeom prst="downArrow">
            <a:avLst/>
          </a:prstGeom>
          <a:solidFill>
            <a:srgbClr val="FF0000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989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1992426" y="552254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Satışların </a:t>
            </a:r>
            <a:r>
              <a:rPr lang="tr-T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Sezonsal</a:t>
            </a: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Dağılımı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127135" y="933254"/>
            <a:ext cx="320511" cy="49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18103"/>
              </p:ext>
            </p:extLst>
          </p:nvPr>
        </p:nvGraphicFramePr>
        <p:xfrm>
          <a:off x="1992426" y="1121940"/>
          <a:ext cx="9078836" cy="519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0675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000382"/>
              </p:ext>
            </p:extLst>
          </p:nvPr>
        </p:nvGraphicFramePr>
        <p:xfrm>
          <a:off x="2018358" y="10224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689305"/>
              </p:ext>
            </p:extLst>
          </p:nvPr>
        </p:nvGraphicFramePr>
        <p:xfrm>
          <a:off x="5219595" y="10224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730312"/>
              </p:ext>
            </p:extLst>
          </p:nvPr>
        </p:nvGraphicFramePr>
        <p:xfrm>
          <a:off x="2066297" y="34736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223648"/>
              </p:ext>
            </p:extLst>
          </p:nvPr>
        </p:nvGraphicFramePr>
        <p:xfrm>
          <a:off x="5242390" y="35037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Düz Bağlayıcı 9"/>
          <p:cNvCxnSpPr/>
          <p:nvPr/>
        </p:nvCxnSpPr>
        <p:spPr>
          <a:xfrm flipV="1">
            <a:off x="2638912" y="3705609"/>
            <a:ext cx="6835366" cy="168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5917223" y="1310054"/>
            <a:ext cx="52754" cy="46423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 Metin kutusu"/>
          <p:cNvSpPr txBox="1"/>
          <p:nvPr/>
        </p:nvSpPr>
        <p:spPr>
          <a:xfrm>
            <a:off x="1383323" y="2143923"/>
            <a:ext cx="15098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Toplam BT </a:t>
            </a:r>
          </a:p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Sektörü</a:t>
            </a:r>
          </a:p>
        </p:txBody>
      </p:sp>
      <p:sp>
        <p:nvSpPr>
          <p:cNvPr id="19" name="6 Metin kutusu"/>
          <p:cNvSpPr txBox="1"/>
          <p:nvPr/>
        </p:nvSpPr>
        <p:spPr>
          <a:xfrm>
            <a:off x="1364288" y="4594361"/>
            <a:ext cx="15289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Toplam  BT Sektörü (Donanım)</a:t>
            </a:r>
          </a:p>
        </p:txBody>
      </p:sp>
      <p:sp>
        <p:nvSpPr>
          <p:cNvPr id="20" name="43 Başlık"/>
          <p:cNvSpPr txBox="1">
            <a:spLocks/>
          </p:cNvSpPr>
          <p:nvPr/>
        </p:nvSpPr>
        <p:spPr>
          <a:xfrm>
            <a:off x="1928885" y="511888"/>
            <a:ext cx="8229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BT Sektöründeki Pazar Payımız</a:t>
            </a:r>
          </a:p>
        </p:txBody>
      </p:sp>
      <p:sp>
        <p:nvSpPr>
          <p:cNvPr id="21" name="Metin kutusu 1"/>
          <p:cNvSpPr txBox="1"/>
          <p:nvPr/>
        </p:nvSpPr>
        <p:spPr>
          <a:xfrm>
            <a:off x="6815486" y="1594809"/>
            <a:ext cx="407411" cy="4328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19,4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tr-T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1"/>
          <p:cNvSpPr txBox="1"/>
          <p:nvPr/>
        </p:nvSpPr>
        <p:spPr>
          <a:xfrm>
            <a:off x="3666951" y="1594809"/>
            <a:ext cx="407411" cy="4328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16,8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tr-T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1"/>
          <p:cNvSpPr txBox="1"/>
          <p:nvPr/>
        </p:nvSpPr>
        <p:spPr>
          <a:xfrm>
            <a:off x="3727278" y="4341375"/>
            <a:ext cx="407411" cy="4328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21,4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tr-T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1"/>
          <p:cNvSpPr txBox="1"/>
          <p:nvPr/>
        </p:nvSpPr>
        <p:spPr>
          <a:xfrm>
            <a:off x="6925318" y="4328059"/>
            <a:ext cx="407411" cy="4328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23,0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tr-T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712451" y="3510113"/>
            <a:ext cx="114300" cy="87924"/>
          </a:xfrm>
          <a:prstGeom prst="rect">
            <a:avLst/>
          </a:prstGeom>
          <a:solidFill>
            <a:srgbClr val="E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769601" y="3438659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Türkiye Toplam IT Sektörü</a:t>
            </a:r>
            <a:endParaRPr lang="tr-TR" sz="9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4370763" y="3528172"/>
            <a:ext cx="114300" cy="87924"/>
          </a:xfrm>
          <a:prstGeom prst="rect">
            <a:avLst/>
          </a:prstGeom>
          <a:solidFill>
            <a:srgbClr val="A9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427913" y="3456718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Toplam Ciro</a:t>
            </a:r>
            <a:endParaRPr lang="tr-TR" sz="9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6154615" y="3261151"/>
            <a:ext cx="2747550" cy="399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6267597" y="3503778"/>
            <a:ext cx="114300" cy="87924"/>
          </a:xfrm>
          <a:prstGeom prst="rect">
            <a:avLst/>
          </a:prstGeom>
          <a:solidFill>
            <a:srgbClr val="E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324747" y="3432324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Türkiye Toplam IT Sektörü</a:t>
            </a:r>
            <a:endParaRPr lang="tr-TR" sz="9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7925909" y="3521837"/>
            <a:ext cx="114300" cy="87924"/>
          </a:xfrm>
          <a:prstGeom prst="rect">
            <a:avLst/>
          </a:prstGeom>
          <a:solidFill>
            <a:srgbClr val="A9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7983059" y="3450383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Toplam Ciro</a:t>
            </a:r>
            <a:endParaRPr lang="tr-TR" sz="9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086191" y="5981169"/>
            <a:ext cx="114300" cy="87924"/>
          </a:xfrm>
          <a:prstGeom prst="rect">
            <a:avLst/>
          </a:prstGeom>
          <a:solidFill>
            <a:srgbClr val="E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4485063" y="5995350"/>
            <a:ext cx="110383" cy="73743"/>
          </a:xfrm>
          <a:prstGeom prst="rect">
            <a:avLst/>
          </a:prstGeom>
          <a:solidFill>
            <a:srgbClr val="A9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6267597" y="6005354"/>
            <a:ext cx="114300" cy="87924"/>
          </a:xfrm>
          <a:prstGeom prst="rect">
            <a:avLst/>
          </a:prstGeom>
          <a:solidFill>
            <a:srgbClr val="E6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7662552" y="6019535"/>
            <a:ext cx="110383" cy="73743"/>
          </a:xfrm>
          <a:prstGeom prst="rect">
            <a:avLst/>
          </a:prstGeom>
          <a:solidFill>
            <a:srgbClr val="A9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154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77350" y="0"/>
            <a:ext cx="2815796" cy="685800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713990" y="6323162"/>
            <a:ext cx="4917057" cy="53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4 Metin kutusu"/>
          <p:cNvSpPr txBox="1"/>
          <p:nvPr/>
        </p:nvSpPr>
        <p:spPr>
          <a:xfrm>
            <a:off x="0" y="2228671"/>
            <a:ext cx="927735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tr-TR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Bilgisayar A.Ş. </a:t>
            </a:r>
            <a:endParaRPr lang="tr-TR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ctr" fontAlgn="b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 </a:t>
            </a:r>
            <a:r>
              <a:rPr lang="tr-T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Yılı Finansal ve </a:t>
            </a:r>
            <a:r>
              <a:rPr lang="tr-TR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Operasyonel</a:t>
            </a:r>
            <a:r>
              <a:rPr lang="tr-T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Sonuçlar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13" y="5546177"/>
            <a:ext cx="1457789" cy="12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781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2033690" y="485775"/>
            <a:ext cx="6912768" cy="515938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Ciro ve Brüt Kar (Bin TL)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7" y="6197495"/>
            <a:ext cx="749762" cy="660505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90729"/>
              </p:ext>
            </p:extLst>
          </p:nvPr>
        </p:nvGraphicFramePr>
        <p:xfrm>
          <a:off x="1934352" y="1733181"/>
          <a:ext cx="7744486" cy="3183878"/>
        </p:xfrm>
        <a:graphic>
          <a:graphicData uri="http://schemas.openxmlformats.org/drawingml/2006/table">
            <a:tbl>
              <a:tblPr/>
              <a:tblGrid>
                <a:gridCol w="2735522"/>
                <a:gridCol w="1737427"/>
                <a:gridCol w="1774393"/>
                <a:gridCol w="1497144"/>
              </a:tblGrid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Bin TL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Değişim (%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Index - Konsolide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2,206,019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1,615,274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36.6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345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Brüt Kar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102,580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89,344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14.8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84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Brüt Karlılık (% )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(15.9)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345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Index - Solo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1,713,876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1,258,259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36.2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45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Datagate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452,631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155,972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190.2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45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Neotech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31,894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211,499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(84.9)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45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Teklos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51.6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45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Artım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61,569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53,674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14.7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676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1999294" y="416764"/>
            <a:ext cx="6912768" cy="515938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 Gelir Tablosu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2" y="6189750"/>
            <a:ext cx="758554" cy="668250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87810"/>
              </p:ext>
            </p:extLst>
          </p:nvPr>
        </p:nvGraphicFramePr>
        <p:xfrm>
          <a:off x="1999294" y="1464006"/>
          <a:ext cx="7662533" cy="3973830"/>
        </p:xfrm>
        <a:graphic>
          <a:graphicData uri="http://schemas.openxmlformats.org/drawingml/2006/table">
            <a:tbl>
              <a:tblPr/>
              <a:tblGrid>
                <a:gridCol w="2810858"/>
                <a:gridCol w="1582159"/>
                <a:gridCol w="1615822"/>
                <a:gridCol w="1653694"/>
              </a:tblGrid>
              <a:tr h="2275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Bin TL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Değişim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Satışlar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2,206,019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1,615,274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36.6   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Brüt 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102,580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89,344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14.8   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Brüt Kar Marjı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(15.9)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FVAÖK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41,985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43.5   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FVAÖK Marjı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5.1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Faaliyet Karı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58,532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40,569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44.3   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Faaliyet Kar Marjı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5.6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3429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Finansal Gelir/(Gider), 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(21,787)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(31,529)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        30.9   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Vergi Giderleri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(7,752)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(5,626)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37.8    </a:t>
                      </a:r>
                    </a:p>
                  </a:txBody>
                  <a:tcPr marL="3429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34290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5,188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385.2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Net Kar Marjı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255.3 </a:t>
                      </a:r>
                    </a:p>
                  </a:txBody>
                  <a:tcPr marL="9525" marR="228600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793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2037714" y="326484"/>
            <a:ext cx="6120681" cy="515938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 Bilanço (Bin TL)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46" y="6197495"/>
            <a:ext cx="749762" cy="660505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58899"/>
              </p:ext>
            </p:extLst>
          </p:nvPr>
        </p:nvGraphicFramePr>
        <p:xfrm>
          <a:off x="640109" y="1632424"/>
          <a:ext cx="10166327" cy="2999599"/>
        </p:xfrm>
        <a:graphic>
          <a:graphicData uri="http://schemas.openxmlformats.org/drawingml/2006/table">
            <a:tbl>
              <a:tblPr/>
              <a:tblGrid>
                <a:gridCol w="1238566"/>
                <a:gridCol w="1115949"/>
                <a:gridCol w="551356"/>
                <a:gridCol w="855164"/>
                <a:gridCol w="585113"/>
                <a:gridCol w="585113"/>
                <a:gridCol w="1564050"/>
                <a:gridCol w="1105524"/>
                <a:gridCol w="551356"/>
                <a:gridCol w="855164"/>
                <a:gridCol w="551356"/>
                <a:gridCol w="607616"/>
              </a:tblGrid>
              <a:tr h="3469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Varlıklar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Değişim (%)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Yükümlükler &amp; </a:t>
                      </a:r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Özkaynak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Değişim (%)</a:t>
                      </a:r>
                    </a:p>
                  </a:txBody>
                  <a:tcPr marL="8734" marR="8734" marT="8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Dönen Varlıklar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962,108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90.8%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709,617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94.1%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Kısa Vadeli Yük.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843,017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79.5%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602,153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79.9%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40.0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Nakit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111,965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74,361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9.9%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Finansal Borçlar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91,602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8.6%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37,531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144.1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46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Ticari Alacaklar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636,440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60.1%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447,304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59.3%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42.3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Ticari Borçlar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683,603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64.5%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519,424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68.9%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Stoklar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145,476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13.7%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128,235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13.4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Vergi Karşılıkları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5,619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0.5%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1,421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295.4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Yoldaki Mallar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24,809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2.3%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18,449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2.4%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34.5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Borç Karşılıkları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27,803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2.6%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19,377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2.6%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43.5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6640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Diğer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43,417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4.1%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41,268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5.2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Diğer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34,390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24,400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40.9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Duran Varlıklar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97,630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44,248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5.9%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120.6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Uzun Vadeli Yük.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44,797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6,584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0.9%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580.4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Maddi D. V.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39,070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3.7%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30,406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28.5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Finansal Borçlar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41,804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3.9%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3,652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0.5%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1,044.6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Şerefiye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1,898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1,898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0.3%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0.0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Kıdem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Taz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Kar.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2,783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0.3%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2,682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0.4%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3.8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Diğer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56,662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5.3%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11,944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1.6%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374.4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Özkaynaklar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171,923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16.2%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145,128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19.3%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18.5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2658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Toplam Varlıklar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1,059,737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753,865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 Kaynaklar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1,059,737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753,865   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100.0%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40.6 </a:t>
                      </a:r>
                    </a:p>
                  </a:txBody>
                  <a:tcPr marL="8734" marR="8734" marT="8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34103"/>
              </p:ext>
            </p:extLst>
          </p:nvPr>
        </p:nvGraphicFramePr>
        <p:xfrm>
          <a:off x="3719146" y="4790186"/>
          <a:ext cx="4636172" cy="1305105"/>
        </p:xfrm>
        <a:graphic>
          <a:graphicData uri="http://schemas.openxmlformats.org/drawingml/2006/table">
            <a:tbl>
              <a:tblPr/>
              <a:tblGrid>
                <a:gridCol w="660044"/>
                <a:gridCol w="1764347"/>
                <a:gridCol w="1210120"/>
                <a:gridCol w="1001661"/>
              </a:tblGrid>
              <a:tr h="2383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Finansal Borç/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Özkaynak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0.12 </a:t>
                      </a:r>
                    </a:p>
                  </a:txBody>
                  <a:tcPr marL="571500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(0.23)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Cari Oran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1.14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1.18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Kaldıraç Oranı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0.84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0.81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KV Finansal Borç/Toplam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Fin.Borç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0.69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0.91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4271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247756" y="485775"/>
            <a:ext cx="6500329" cy="49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/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Finansal Borç (Bin TL &amp; USD)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1" y="6220733"/>
            <a:ext cx="723384" cy="637267"/>
          </a:xfrm>
          <a:prstGeom prst="rect">
            <a:avLst/>
          </a:prstGeom>
        </p:spPr>
      </p:pic>
      <p:graphicFrame>
        <p:nvGraphicFramePr>
          <p:cNvPr id="7" name="3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808512"/>
              </p:ext>
            </p:extLst>
          </p:nvPr>
        </p:nvGraphicFramePr>
        <p:xfrm>
          <a:off x="628527" y="1666510"/>
          <a:ext cx="4533115" cy="379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8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590221"/>
              </p:ext>
            </p:extLst>
          </p:nvPr>
        </p:nvGraphicFramePr>
        <p:xfrm>
          <a:off x="5652655" y="1666510"/>
          <a:ext cx="4405745" cy="379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0359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77350" y="0"/>
            <a:ext cx="2815796" cy="685800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431114" y="962551"/>
            <a:ext cx="1553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6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</a:t>
            </a:r>
            <a:endParaRPr lang="tr-TR" sz="88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38200" y="3163312"/>
            <a:ext cx="8439150" cy="5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tr-TR" sz="4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Dünya </a:t>
            </a:r>
            <a:r>
              <a:rPr lang="tr-TR" sz="4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 </a:t>
            </a:r>
            <a:r>
              <a:rPr lang="tr-TR" sz="4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Türkiye’de </a:t>
            </a:r>
          </a:p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tr-TR" sz="4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Bilişim </a:t>
            </a:r>
            <a:r>
              <a:rPr lang="tr-TR" sz="4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Sektör Turu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13990" y="6323162"/>
            <a:ext cx="4917057" cy="53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20" y="5788460"/>
            <a:ext cx="1612280" cy="6085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827020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1946958" y="504427"/>
            <a:ext cx="5184576" cy="515938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İşletme Sermayesi (Bin TL)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50928"/>
              </p:ext>
            </p:extLst>
          </p:nvPr>
        </p:nvGraphicFramePr>
        <p:xfrm>
          <a:off x="4266238" y="3680061"/>
          <a:ext cx="3276600" cy="200025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İşletme Sermayesi / Net Satışlar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1" y="6205241"/>
            <a:ext cx="740970" cy="652759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04932"/>
              </p:ext>
            </p:extLst>
          </p:nvPr>
        </p:nvGraphicFramePr>
        <p:xfrm>
          <a:off x="669753" y="1512212"/>
          <a:ext cx="10042281" cy="1828800"/>
        </p:xfrm>
        <a:graphic>
          <a:graphicData uri="http://schemas.openxmlformats.org/drawingml/2006/table">
            <a:tbl>
              <a:tblPr/>
              <a:tblGrid>
                <a:gridCol w="2270257"/>
                <a:gridCol w="787372"/>
                <a:gridCol w="1023584"/>
                <a:gridCol w="931724"/>
                <a:gridCol w="2395837"/>
                <a:gridCol w="714285"/>
                <a:gridCol w="826742"/>
                <a:gridCol w="109248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Bin 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Değişim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Bin 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Değişim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K/V Ticari Alacaklar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636,440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447,304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K/V Ticari Borçlar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683,603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519,424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Stoklar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170,285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146,684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K/V Finansal Borçlar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91,602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37,531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144.1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Nakit ve Nakit Benzerleri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111,965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Diğer Borçlar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45,198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Diğer Alacaklar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43,417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41,268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Toplam Kısa Vadeli Yük.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843,017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602,153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Toplam Dönen Varlıklar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962,108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709,617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Net İşletme Sermayesi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119,091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107,465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2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412390"/>
              </p:ext>
            </p:extLst>
          </p:nvPr>
        </p:nvGraphicFramePr>
        <p:xfrm>
          <a:off x="2785733" y="3614438"/>
          <a:ext cx="4810820" cy="243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889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2482581" y="415436"/>
            <a:ext cx="4568850" cy="515938"/>
          </a:xfrm>
        </p:spPr>
        <p:txBody>
          <a:bodyPr>
            <a:noAutofit/>
          </a:bodyPr>
          <a:lstStyle/>
          <a:p>
            <a:pPr algn="l"/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Nakit Akışı (Bin TL)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85" y="6243970"/>
            <a:ext cx="697007" cy="61403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38722"/>
              </p:ext>
            </p:extLst>
          </p:nvPr>
        </p:nvGraphicFramePr>
        <p:xfrm>
          <a:off x="2358778" y="1873556"/>
          <a:ext cx="7347480" cy="2411383"/>
        </p:xfrm>
        <a:graphic>
          <a:graphicData uri="http://schemas.openxmlformats.org/drawingml/2006/table">
            <a:tbl>
              <a:tblPr/>
              <a:tblGrid>
                <a:gridCol w="3905314"/>
                <a:gridCol w="1528375"/>
                <a:gridCol w="1913791"/>
              </a:tblGrid>
              <a:tr h="3772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Bin TL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Dönem Başı Bakiyesi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74,358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50,802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339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 Faaliyet Net Nakit Akışı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(25,384)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34,118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39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 Yatırım Faaliyetleri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(8,517)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(1,102)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39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Dönem İçi Nakit Değişimi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(33,900)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33,016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39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Finansal Borç Değişimi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71,501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(9,460)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339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Dönem  Sonu Bakiyesi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111,959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74,358 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30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006911" y="378747"/>
            <a:ext cx="6208713" cy="49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/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Mali Oranlar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48" y="6267207"/>
            <a:ext cx="670630" cy="59079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035553" y="5812462"/>
            <a:ext cx="384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</a:rPr>
              <a:t>(*) Ortalamalar bulunurken 3 'er aylık mali tablolardaki tutarlar dikkate alınmıştır</a:t>
            </a:r>
            <a:r>
              <a:rPr lang="tr-TR" dirty="0"/>
              <a:t>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55747"/>
              </p:ext>
            </p:extLst>
          </p:nvPr>
        </p:nvGraphicFramePr>
        <p:xfrm>
          <a:off x="2124318" y="872460"/>
          <a:ext cx="6588858" cy="5067300"/>
        </p:xfrm>
        <a:graphic>
          <a:graphicData uri="http://schemas.openxmlformats.org/drawingml/2006/table">
            <a:tbl>
              <a:tblPr/>
              <a:tblGrid>
                <a:gridCol w="3968242"/>
                <a:gridCol w="116103"/>
                <a:gridCol w="1194205"/>
                <a:gridCol w="116103"/>
                <a:gridCol w="1194205"/>
              </a:tblGrid>
              <a:tr h="2472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Likidite Oranları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Cari Oran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Likidite Oranı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Faaliyet Oranları  (*)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Alacakların Ortalama Tahsil Süresi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Borçların Ort. Ödeme Süresi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Stok Bekleme Süresi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Finansal Yapı Oranları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r-T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Özsermaye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 Pasif Toplamı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Kısa Süreli Borçlar / Pasif Toplamı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Uzun Süreli Borçlar / Pasif Toplamı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Finansal Borçlar / Toplam Borçlar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Karlılık Oranları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Brüt Kar Marjı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Faaliyet Kar Marjı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Kar /Satışlar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  <a:tr h="24725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Vergi Öncesi Kar Marjı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D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863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2028844" y="553730"/>
            <a:ext cx="6208713" cy="493712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Gündem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85873" y="1497595"/>
            <a:ext cx="8735070" cy="5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tr-TR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Dünya’da </a:t>
            </a:r>
            <a:r>
              <a:rPr lang="tr-TR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 </a:t>
            </a:r>
            <a:r>
              <a:rPr lang="tr-TR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Türkiye’de </a:t>
            </a:r>
            <a:r>
              <a:rPr lang="tr-TR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Bilişim Sektör Turu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85872" y="2058052"/>
            <a:ext cx="8735070" cy="5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tr-TR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Index </a:t>
            </a:r>
            <a:r>
              <a:rPr lang="tr-TR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Grup Şirketleri </a:t>
            </a:r>
            <a:r>
              <a:rPr lang="tr-TR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Değerlendirmesi</a:t>
            </a:r>
            <a:endParaRPr lang="tr-TR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16538" y="2626687"/>
            <a:ext cx="8204679" cy="5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Şirketleri </a:t>
            </a:r>
            <a:r>
              <a:rPr lang="tr-TR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 </a:t>
            </a:r>
            <a:r>
              <a:rPr lang="tr-TR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Yılı Değerlendirmesi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512417" y="3175064"/>
            <a:ext cx="8208526" cy="5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Bilgisayar A.Ş. 2014 Yılı Değerlendirmesi ve 2015 Yılı Hedefler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512417" y="3714815"/>
            <a:ext cx="8208526" cy="5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Bilgisayar A.Ş.  / 2014 Yılı Finansal ve </a:t>
            </a:r>
            <a:r>
              <a:rPr lang="tr-TR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Operasyonel</a:t>
            </a:r>
            <a:r>
              <a:rPr lang="tr-TR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Sonuçlar 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1512417" y="4261623"/>
            <a:ext cx="8208525" cy="527221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2015 Yılı Gelişmeleri</a:t>
            </a:r>
          </a:p>
        </p:txBody>
      </p:sp>
    </p:spTree>
    <p:extLst>
      <p:ext uri="{BB962C8B-B14F-4D97-AF65-F5344CB8AC3E}">
        <p14:creationId xmlns:p14="http://schemas.microsoft.com/office/powerpoint/2010/main" val="29305347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758990" y="372110"/>
            <a:ext cx="10598726" cy="648072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Şirketleri 2015 Yılı Ciro Hedefleri </a:t>
            </a:r>
            <a:r>
              <a:rPr lang="tr-TR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(Solo) (x milyon TL</a:t>
            </a:r>
            <a:r>
              <a:rPr lang="tr-T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717604"/>
              </p:ext>
            </p:extLst>
          </p:nvPr>
        </p:nvGraphicFramePr>
        <p:xfrm>
          <a:off x="6146276" y="1536568"/>
          <a:ext cx="4600280" cy="37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43514"/>
              </p:ext>
            </p:extLst>
          </p:nvPr>
        </p:nvGraphicFramePr>
        <p:xfrm>
          <a:off x="962844" y="1574276"/>
          <a:ext cx="4853494" cy="3695553"/>
        </p:xfrm>
        <a:graphic>
          <a:graphicData uri="http://schemas.openxmlformats.org/drawingml/2006/table">
            <a:tbl>
              <a:tblPr/>
              <a:tblGrid>
                <a:gridCol w="1138518"/>
                <a:gridCol w="1360669"/>
                <a:gridCol w="1338569"/>
                <a:gridCol w="1015738"/>
              </a:tblGrid>
              <a:tr h="410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Şirketler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Index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Datagate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Despec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Neteks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4%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Neotech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Artım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Teklos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1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2,715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3,301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BA9E"/>
                    </a:solidFill>
                  </a:tcPr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6127422" y="1589103"/>
            <a:ext cx="4619134" cy="370790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979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865533" y="450606"/>
            <a:ext cx="91062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 Şirketleri 2014-2015</a:t>
            </a:r>
            <a:endParaRPr lang="tr-T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56897" y="1478390"/>
            <a:ext cx="547938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F343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“Satışların Ana Ürün Gruplarına göre Dağılımı”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8451" y="1894114"/>
          <a:ext cx="10573672" cy="1223493"/>
        </p:xfrm>
        <a:graphic>
          <a:graphicData uri="http://schemas.openxmlformats.org/drawingml/2006/table">
            <a:tbl>
              <a:tblPr/>
              <a:tblGrid>
                <a:gridCol w="1050694"/>
                <a:gridCol w="923687"/>
                <a:gridCol w="854410"/>
                <a:gridCol w="762042"/>
                <a:gridCol w="796680"/>
                <a:gridCol w="796680"/>
                <a:gridCol w="738950"/>
                <a:gridCol w="650029"/>
                <a:gridCol w="692204"/>
                <a:gridCol w="822659"/>
                <a:gridCol w="865957"/>
                <a:gridCol w="822659"/>
                <a:gridCol w="797021"/>
              </a:tblGrid>
              <a:tr h="7226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Bilgisayar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Telekom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Akıllı Telefon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Network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Yazılım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Tablet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Yazıcı ve Çevre Birimleri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Tüketim </a:t>
                      </a:r>
                      <a:r>
                        <a:rPr lang="tr-T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Malz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OEM Ürünleri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Tüketici Elektroniği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Veri Depolama ve Orta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Boy.Sis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Aksesuar.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53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11.6%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13.8%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7.8%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6.6%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5.1%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5.5%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53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27.1%</a:t>
                      </a:r>
                      <a:endParaRPr lang="tr-TR" sz="1400" b="0" i="0" u="none" strike="noStrike" dirty="0">
                        <a:solidFill>
                          <a:srgbClr val="59595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23.3%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14.3%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6.9%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5.4%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5.1%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4.3%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1.0%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915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afik 10"/>
          <p:cNvGraphicFramePr>
            <a:graphicFrameLocks/>
          </p:cNvGraphicFramePr>
          <p:nvPr>
            <p:extLst/>
          </p:nvPr>
        </p:nvGraphicFramePr>
        <p:xfrm>
          <a:off x="-1190921" y="3667530"/>
          <a:ext cx="8684684" cy="272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k 14"/>
          <p:cNvGraphicFramePr>
            <a:graphicFrameLocks/>
          </p:cNvGraphicFramePr>
          <p:nvPr>
            <p:extLst/>
          </p:nvPr>
        </p:nvGraphicFramePr>
        <p:xfrm>
          <a:off x="4877345" y="3693498"/>
          <a:ext cx="8684684" cy="272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şağı Ok 6"/>
          <p:cNvSpPr/>
          <p:nvPr/>
        </p:nvSpPr>
        <p:spPr>
          <a:xfrm rot="10800000">
            <a:off x="2483090" y="3110617"/>
            <a:ext cx="273269" cy="268014"/>
          </a:xfrm>
          <a:prstGeom prst="downArrow">
            <a:avLst/>
          </a:prstGeom>
          <a:solidFill>
            <a:srgbClr val="FF0000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 rot="10800000">
            <a:off x="3326605" y="3113771"/>
            <a:ext cx="273269" cy="268014"/>
          </a:xfrm>
          <a:prstGeom prst="downArrow">
            <a:avLst/>
          </a:prstGeom>
          <a:solidFill>
            <a:srgbClr val="FF0000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1865533" y="33928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endParaRPr lang="tr-TR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822770" y="344138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</a:t>
            </a:r>
            <a:endParaRPr lang="tr-TR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063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Unvan 1"/>
          <p:cNvSpPr>
            <a:spLocks noGrp="1"/>
          </p:cNvSpPr>
          <p:nvPr>
            <p:ph type="title"/>
          </p:nvPr>
        </p:nvSpPr>
        <p:spPr>
          <a:xfrm>
            <a:off x="1768854" y="383526"/>
            <a:ext cx="10515600" cy="72974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 Yıllık Görkemli Öykünün Değerli Sonucu</a:t>
            </a:r>
            <a:endParaRPr lang="tr-TR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gray">
          <a:xfrm>
            <a:off x="2114541" y="4725362"/>
            <a:ext cx="3390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IndexPark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Gayrimenkul Projesi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54" y="1996068"/>
            <a:ext cx="4447990" cy="2492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5" y="1367670"/>
            <a:ext cx="3437933" cy="47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6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Resim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61" y="1367670"/>
            <a:ext cx="2138410" cy="2026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61" y="3708646"/>
            <a:ext cx="2138410" cy="1652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" name="Dikdörtgen 30"/>
          <p:cNvSpPr/>
          <p:nvPr/>
        </p:nvSpPr>
        <p:spPr>
          <a:xfrm>
            <a:off x="2132848" y="5361203"/>
            <a:ext cx="199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Yeni Ofis </a:t>
            </a: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Yatırımı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37" name="Unvan 1"/>
          <p:cNvSpPr>
            <a:spLocks noGrp="1"/>
          </p:cNvSpPr>
          <p:nvPr>
            <p:ph type="title"/>
          </p:nvPr>
        </p:nvSpPr>
        <p:spPr>
          <a:xfrm>
            <a:off x="1768854" y="383526"/>
            <a:ext cx="10515600" cy="72974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Güçlü Yatırımlar ve Olumlu Sonuçları</a:t>
            </a:r>
            <a:endParaRPr lang="tr-TR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5016873" y="2183005"/>
            <a:ext cx="2382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algn="ctr">
              <a:spcAft>
                <a:spcPts val="1000"/>
              </a:spcAft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Sektöründe Lojistik işlerine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yapılan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büyük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yatırım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8548588" y="4897124"/>
            <a:ext cx="199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Alt Yapı</a:t>
            </a: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Yatırımları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85" y="3378341"/>
            <a:ext cx="2643816" cy="1982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993" y="2380847"/>
            <a:ext cx="2863311" cy="949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611" y="3573871"/>
            <a:ext cx="1892073" cy="961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70698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 32"/>
          <p:cNvSpPr/>
          <p:nvPr/>
        </p:nvSpPr>
        <p:spPr>
          <a:xfrm>
            <a:off x="4240058" y="2815514"/>
            <a:ext cx="320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algn="ctr">
              <a:spcAft>
                <a:spcPts val="1000"/>
              </a:spcAft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Apple başta olmak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üzere 9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adet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Tablet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markası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23" y="1625805"/>
            <a:ext cx="2160046" cy="1836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Dikdörtgen 1"/>
          <p:cNvSpPr/>
          <p:nvPr/>
        </p:nvSpPr>
        <p:spPr>
          <a:xfrm>
            <a:off x="1627045" y="3734472"/>
            <a:ext cx="218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adet dünya lideri Notebook markası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27" y="3563707"/>
            <a:ext cx="2672697" cy="17736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Unvan 1"/>
          <p:cNvSpPr txBox="1">
            <a:spLocks/>
          </p:cNvSpPr>
          <p:nvPr/>
        </p:nvSpPr>
        <p:spPr>
          <a:xfrm>
            <a:off x="1685823" y="456152"/>
            <a:ext cx="8278284" cy="49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&amp; Mobil Dünyada En Güçlü Oyuncu</a:t>
            </a:r>
            <a:endParaRPr lang="tr-TR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8230183" y="4974109"/>
            <a:ext cx="2699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iPhone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&amp; </a:t>
            </a:r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Lenovo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distribütörlüğü</a:t>
            </a: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Mobil dünyada liderlik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10" y="1270491"/>
            <a:ext cx="1667555" cy="1602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810" y="3309444"/>
            <a:ext cx="1534662" cy="1227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8470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ikdörtgen 30"/>
          <p:cNvSpPr/>
          <p:nvPr/>
        </p:nvSpPr>
        <p:spPr>
          <a:xfrm>
            <a:off x="2416939" y="4065850"/>
            <a:ext cx="2805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2014 yılında </a:t>
            </a:r>
            <a:endParaRPr lang="tr-TR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7.0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Milyon USD </a:t>
            </a: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Lojistik Geliri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…</a:t>
            </a:r>
          </a:p>
          <a:p>
            <a:pPr algn="ctr" defTabSz="801688" eaLnBrk="0" hangingPunct="0"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Unvan 1"/>
          <p:cNvSpPr>
            <a:spLocks noGrp="1"/>
          </p:cNvSpPr>
          <p:nvPr>
            <p:ph type="title"/>
          </p:nvPr>
        </p:nvSpPr>
        <p:spPr>
          <a:xfrm>
            <a:off x="1713867" y="398065"/>
            <a:ext cx="10515600" cy="729746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Lojistikte güçlü oyuncu TEKLOS</a:t>
            </a:r>
            <a:endParaRPr lang="tr-TR" sz="3200" b="1" dirty="0"/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42" y="2469578"/>
            <a:ext cx="3213936" cy="2410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" name="Dikdörtgen 32"/>
          <p:cNvSpPr/>
          <p:nvPr/>
        </p:nvSpPr>
        <p:spPr>
          <a:xfrm>
            <a:off x="7399277" y="1302733"/>
            <a:ext cx="2773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ctr"/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2017 yılında </a:t>
            </a:r>
            <a:endParaRPr lang="tr-TR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30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Milyon USD </a:t>
            </a:r>
          </a:p>
          <a:p>
            <a:pPr lvl="0" algn="ctr" font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Lojistik Geliri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…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882">
            <a:off x="2252004" y="1633361"/>
            <a:ext cx="3135417" cy="2351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11822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958867" y="839654"/>
            <a:ext cx="10830187" cy="346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/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Son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Kullanıcı Pazar Payındaki Değişimler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8965" y="5973043"/>
            <a:ext cx="2088232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tr-T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Kaynak : Index Grup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179382"/>
              </p:ext>
            </p:extLst>
          </p:nvPr>
        </p:nvGraphicFramePr>
        <p:xfrm>
          <a:off x="682370" y="839655"/>
          <a:ext cx="9802057" cy="579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129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ikdörtgen 42"/>
          <p:cNvSpPr/>
          <p:nvPr/>
        </p:nvSpPr>
        <p:spPr>
          <a:xfrm>
            <a:off x="7799908" y="2754785"/>
            <a:ext cx="23624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285750" algn="r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 B2B stratejisi ile tamamen online sisteme geçiş ve tam verimli çalışma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7830892" y="4803750"/>
            <a:ext cx="233141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285750" algn="r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Yabancı sermayeli ortaklarımızla güçlü sinerji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575548" y="2167245"/>
            <a:ext cx="2835933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1999-2014 yılları arasında 56 milyon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TL’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 2.715 milyon TL satış hacmine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yolculuk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yılda 49 kat büyüyerek % 30 yıllık ortalama büyüme, </a:t>
            </a:r>
            <a:b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tr-TR" sz="1600" b="1" noProof="1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20096" y="2458778"/>
            <a:ext cx="2488066" cy="1776269"/>
            <a:chOff x="1949" y="1758"/>
            <a:chExt cx="1466" cy="999"/>
          </a:xfrm>
          <a:solidFill>
            <a:schemeClr val="bg1">
              <a:lumMod val="85000"/>
            </a:schemeClr>
          </a:solidFill>
        </p:grpSpPr>
        <p:sp>
          <p:nvSpPr>
            <p:cNvPr id="29736" name="Oval 60"/>
            <p:cNvSpPr>
              <a:spLocks noChangeArrowheads="1"/>
            </p:cNvSpPr>
            <p:nvPr/>
          </p:nvSpPr>
          <p:spPr bwMode="auto">
            <a:xfrm rot="2804046">
              <a:off x="2193" y="1514"/>
              <a:ext cx="978" cy="1466"/>
            </a:xfrm>
            <a:prstGeom prst="ellipse">
              <a:avLst/>
            </a:prstGeom>
            <a:grpFill/>
            <a:ln w="9525">
              <a:round/>
              <a:headEnd/>
              <a:tailEnd/>
            </a:ln>
            <a:scene3d>
              <a:camera prst="legacyObliqueBottom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noProof="1"/>
            </a:p>
          </p:txBody>
        </p:sp>
        <p:sp>
          <p:nvSpPr>
            <p:cNvPr id="29737" name="Oval 28"/>
            <p:cNvSpPr>
              <a:spLocks noChangeArrowheads="1"/>
            </p:cNvSpPr>
            <p:nvPr/>
          </p:nvSpPr>
          <p:spPr bwMode="auto">
            <a:xfrm rot="19016587">
              <a:off x="1958" y="1761"/>
              <a:ext cx="1445" cy="9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082219" y="1434176"/>
            <a:ext cx="5675312" cy="4367213"/>
            <a:chOff x="1229" y="1080"/>
            <a:chExt cx="3575" cy="2751"/>
          </a:xfrm>
        </p:grpSpPr>
        <p:grpSp>
          <p:nvGrpSpPr>
            <p:cNvPr id="29716" name="Group 36"/>
            <p:cNvGrpSpPr>
              <a:grpSpLocks/>
            </p:cNvGrpSpPr>
            <p:nvPr/>
          </p:nvGrpSpPr>
          <p:grpSpPr bwMode="auto">
            <a:xfrm>
              <a:off x="1754" y="2851"/>
              <a:ext cx="3050" cy="978"/>
              <a:chOff x="1754" y="2851"/>
              <a:chExt cx="3050" cy="978"/>
            </a:xfrm>
          </p:grpSpPr>
          <p:sp>
            <p:nvSpPr>
              <p:cNvPr id="29732" name="Oval 8"/>
              <p:cNvSpPr>
                <a:spLocks noChangeArrowheads="1"/>
              </p:cNvSpPr>
              <p:nvPr/>
            </p:nvSpPr>
            <p:spPr bwMode="auto">
              <a:xfrm rot="-534481">
                <a:off x="2641" y="3027"/>
                <a:ext cx="1205" cy="452"/>
              </a:xfrm>
              <a:prstGeom prst="ellipse">
                <a:avLst/>
              </a:prstGeom>
              <a:solidFill>
                <a:srgbClr val="B4B4B4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9733" name="Group 10"/>
              <p:cNvGrpSpPr>
                <a:grpSpLocks/>
              </p:cNvGrpSpPr>
              <p:nvPr/>
            </p:nvGrpSpPr>
            <p:grpSpPr bwMode="auto">
              <a:xfrm>
                <a:off x="1754" y="2851"/>
                <a:ext cx="3050" cy="978"/>
                <a:chOff x="532" y="2851"/>
                <a:chExt cx="3050" cy="978"/>
              </a:xfrm>
            </p:grpSpPr>
            <p:sp>
              <p:nvSpPr>
                <p:cNvPr id="29734" name="Freeform 38"/>
                <p:cNvSpPr>
                  <a:spLocks/>
                </p:cNvSpPr>
                <p:nvPr/>
              </p:nvSpPr>
              <p:spPr bwMode="auto">
                <a:xfrm>
                  <a:off x="1132" y="2851"/>
                  <a:ext cx="2450" cy="520"/>
                </a:xfrm>
                <a:custGeom>
                  <a:avLst/>
                  <a:gdLst>
                    <a:gd name="T0" fmla="*/ 2147483647 w 1678"/>
                    <a:gd name="T1" fmla="*/ 321920855 h 1010"/>
                    <a:gd name="T2" fmla="*/ 2147483647 w 1678"/>
                    <a:gd name="T3" fmla="*/ 86670885 h 1010"/>
                    <a:gd name="T4" fmla="*/ 909929011 w 1678"/>
                    <a:gd name="T5" fmla="*/ 219084955 h 1010"/>
                    <a:gd name="T6" fmla="*/ 0 w 1678"/>
                    <a:gd name="T7" fmla="*/ 207391354 h 1010"/>
                    <a:gd name="T8" fmla="*/ 2147483647 w 1678"/>
                    <a:gd name="T9" fmla="*/ 21667919 h 1010"/>
                    <a:gd name="T10" fmla="*/ 2147483647 w 1678"/>
                    <a:gd name="T11" fmla="*/ 347371811 h 1010"/>
                    <a:gd name="T12" fmla="*/ 2147483647 w 1678"/>
                    <a:gd name="T13" fmla="*/ 321920855 h 10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8"/>
                    <a:gd name="T22" fmla="*/ 0 h 1010"/>
                    <a:gd name="T23" fmla="*/ 1678 w 1678"/>
                    <a:gd name="T24" fmla="*/ 1010 h 10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8" h="1010">
                      <a:moveTo>
                        <a:pt x="1162" y="936"/>
                      </a:moveTo>
                      <a:cubicBezTo>
                        <a:pt x="1222" y="836"/>
                        <a:pt x="1371" y="388"/>
                        <a:pt x="985" y="252"/>
                      </a:cubicBezTo>
                      <a:cubicBezTo>
                        <a:pt x="471" y="122"/>
                        <a:pt x="116" y="637"/>
                        <a:pt x="116" y="637"/>
                      </a:cubicBezTo>
                      <a:cubicBezTo>
                        <a:pt x="116" y="637"/>
                        <a:pt x="116" y="637"/>
                        <a:pt x="0" y="603"/>
                      </a:cubicBezTo>
                      <a:cubicBezTo>
                        <a:pt x="272" y="215"/>
                        <a:pt x="727" y="0"/>
                        <a:pt x="1077" y="63"/>
                      </a:cubicBezTo>
                      <a:cubicBezTo>
                        <a:pt x="1416" y="123"/>
                        <a:pt x="1678" y="452"/>
                        <a:pt x="1422" y="1010"/>
                      </a:cubicBezTo>
                      <a:cubicBezTo>
                        <a:pt x="1357" y="994"/>
                        <a:pt x="1209" y="950"/>
                        <a:pt x="1162" y="9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735" name="Freeform 39"/>
                <p:cNvSpPr>
                  <a:spLocks/>
                </p:cNvSpPr>
                <p:nvPr/>
              </p:nvSpPr>
              <p:spPr bwMode="auto">
                <a:xfrm>
                  <a:off x="532" y="3191"/>
                  <a:ext cx="2600" cy="638"/>
                </a:xfrm>
                <a:custGeom>
                  <a:avLst/>
                  <a:gdLst>
                    <a:gd name="T0" fmla="*/ 2147483647 w 1781"/>
                    <a:gd name="T1" fmla="*/ 12508238 h 1235"/>
                    <a:gd name="T2" fmla="*/ 2147483647 w 1781"/>
                    <a:gd name="T3" fmla="*/ 272745684 h 1235"/>
                    <a:gd name="T4" fmla="*/ 2147483647 w 1781"/>
                    <a:gd name="T5" fmla="*/ 126123320 h 1235"/>
                    <a:gd name="T6" fmla="*/ 2147483647 w 1781"/>
                    <a:gd name="T7" fmla="*/ 154266409 h 1235"/>
                    <a:gd name="T8" fmla="*/ 2147483647 w 1781"/>
                    <a:gd name="T9" fmla="*/ 346752084 h 1235"/>
                    <a:gd name="T10" fmla="*/ 2147483647 w 1781"/>
                    <a:gd name="T11" fmla="*/ 0 h 1235"/>
                    <a:gd name="T12" fmla="*/ 2147483647 w 1781"/>
                    <a:gd name="T13" fmla="*/ 12508238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9717" name="Group 13"/>
            <p:cNvGrpSpPr>
              <a:grpSpLocks/>
            </p:cNvGrpSpPr>
            <p:nvPr/>
          </p:nvGrpSpPr>
          <p:grpSpPr bwMode="auto">
            <a:xfrm>
              <a:off x="1229" y="1080"/>
              <a:ext cx="3050" cy="2751"/>
              <a:chOff x="7" y="1080"/>
              <a:chExt cx="3050" cy="2751"/>
            </a:xfrm>
          </p:grpSpPr>
          <p:grpSp>
            <p:nvGrpSpPr>
              <p:cNvPr id="29720" name="Group 14"/>
              <p:cNvGrpSpPr>
                <a:grpSpLocks/>
              </p:cNvGrpSpPr>
              <p:nvPr/>
            </p:nvGrpSpPr>
            <p:grpSpPr bwMode="auto">
              <a:xfrm>
                <a:off x="7" y="2013"/>
                <a:ext cx="2663" cy="1818"/>
                <a:chOff x="7" y="2013"/>
                <a:chExt cx="2663" cy="1818"/>
              </a:xfrm>
            </p:grpSpPr>
            <p:sp>
              <p:nvSpPr>
                <p:cNvPr id="29729" name="Freeform 41"/>
                <p:cNvSpPr>
                  <a:spLocks/>
                </p:cNvSpPr>
                <p:nvPr/>
              </p:nvSpPr>
              <p:spPr bwMode="auto">
                <a:xfrm>
                  <a:off x="7" y="2013"/>
                  <a:ext cx="2599" cy="1803"/>
                </a:xfrm>
                <a:custGeom>
                  <a:avLst/>
                  <a:gdLst>
                    <a:gd name="T0" fmla="*/ 2147483647 w 1781"/>
                    <a:gd name="T1" fmla="*/ 282302072 h 1235"/>
                    <a:gd name="T2" fmla="*/ 2147483647 w 1781"/>
                    <a:gd name="T3" fmla="*/ 2147483647 h 1235"/>
                    <a:gd name="T4" fmla="*/ 2147483647 w 1781"/>
                    <a:gd name="T5" fmla="*/ 2147483647 h 1235"/>
                    <a:gd name="T6" fmla="*/ 2147483647 w 1781"/>
                    <a:gd name="T7" fmla="*/ 2147483647 h 1235"/>
                    <a:gd name="T8" fmla="*/ 2147483647 w 1781"/>
                    <a:gd name="T9" fmla="*/ 2147483647 h 1235"/>
                    <a:gd name="T10" fmla="*/ 2147483647 w 1781"/>
                    <a:gd name="T11" fmla="*/ 0 h 1235"/>
                    <a:gd name="T12" fmla="*/ 2147483647 w 1781"/>
                    <a:gd name="T13" fmla="*/ 282302072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100000">
                      <a:srgbClr val="79ACD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730" name="Freeform 42"/>
                <p:cNvSpPr>
                  <a:spLocks/>
                </p:cNvSpPr>
                <p:nvPr/>
              </p:nvSpPr>
              <p:spPr bwMode="auto">
                <a:xfrm>
                  <a:off x="755" y="2659"/>
                  <a:ext cx="1915" cy="1172"/>
                </a:xfrm>
                <a:custGeom>
                  <a:avLst/>
                  <a:gdLst>
                    <a:gd name="T0" fmla="*/ 0 w 1312"/>
                    <a:gd name="T1" fmla="*/ 2147483647 h 803"/>
                    <a:gd name="T2" fmla="*/ 2147483647 w 1312"/>
                    <a:gd name="T3" fmla="*/ 2147483647 h 803"/>
                    <a:gd name="T4" fmla="*/ 2147483647 w 1312"/>
                    <a:gd name="T5" fmla="*/ 0 h 803"/>
                    <a:gd name="T6" fmla="*/ 2147483647 w 1312"/>
                    <a:gd name="T7" fmla="*/ 493633383 h 803"/>
                    <a:gd name="T8" fmla="*/ 2147483647 w 1312"/>
                    <a:gd name="T9" fmla="*/ 2147483647 h 803"/>
                    <a:gd name="T10" fmla="*/ 0 w 1312"/>
                    <a:gd name="T11" fmla="*/ 2147483647 h 8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2"/>
                    <a:gd name="T19" fmla="*/ 0 h 803"/>
                    <a:gd name="T20" fmla="*/ 1312 w 1312"/>
                    <a:gd name="T21" fmla="*/ 803 h 8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2" h="803">
                      <a:moveTo>
                        <a:pt x="0" y="589"/>
                      </a:moveTo>
                      <a:cubicBezTo>
                        <a:pt x="0" y="589"/>
                        <a:pt x="399" y="803"/>
                        <a:pt x="989" y="335"/>
                      </a:cubicBezTo>
                      <a:cubicBezTo>
                        <a:pt x="1163" y="189"/>
                        <a:pt x="1267" y="0"/>
                        <a:pt x="1267" y="0"/>
                      </a:cubicBezTo>
                      <a:cubicBezTo>
                        <a:pt x="1312" y="63"/>
                        <a:pt x="1312" y="63"/>
                        <a:pt x="1312" y="63"/>
                      </a:cubicBezTo>
                      <a:cubicBezTo>
                        <a:pt x="1312" y="63"/>
                        <a:pt x="999" y="633"/>
                        <a:pt x="400" y="678"/>
                      </a:cubicBezTo>
                      <a:cubicBezTo>
                        <a:pt x="148" y="694"/>
                        <a:pt x="0" y="589"/>
                        <a:pt x="0" y="58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9731" name="Freeform 43"/>
                <p:cNvSpPr>
                  <a:spLocks/>
                </p:cNvSpPr>
                <p:nvPr/>
              </p:nvSpPr>
              <p:spPr bwMode="auto">
                <a:xfrm>
                  <a:off x="419" y="2066"/>
                  <a:ext cx="389" cy="1042"/>
                </a:xfrm>
                <a:custGeom>
                  <a:avLst/>
                  <a:gdLst>
                    <a:gd name="T0" fmla="*/ 1597700349 w 267"/>
                    <a:gd name="T1" fmla="*/ 0 h 714"/>
                    <a:gd name="T2" fmla="*/ 2034146611 w 267"/>
                    <a:gd name="T3" fmla="*/ 391658397 h 714"/>
                    <a:gd name="T4" fmla="*/ 2057526089 w 267"/>
                    <a:gd name="T5" fmla="*/ 2147483647 h 714"/>
                    <a:gd name="T6" fmla="*/ 678048684 w 267"/>
                    <a:gd name="T7" fmla="*/ 2147483647 h 714"/>
                    <a:gd name="T8" fmla="*/ 1597700349 w 267"/>
                    <a:gd name="T9" fmla="*/ 0 h 7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714"/>
                    <a:gd name="T17" fmla="*/ 267 w 267"/>
                    <a:gd name="T18" fmla="*/ 714 h 7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714">
                      <a:moveTo>
                        <a:pt x="205" y="0"/>
                      </a:moveTo>
                      <a:cubicBezTo>
                        <a:pt x="205" y="0"/>
                        <a:pt x="254" y="45"/>
                        <a:pt x="261" y="50"/>
                      </a:cubicBezTo>
                      <a:cubicBezTo>
                        <a:pt x="267" y="61"/>
                        <a:pt x="0" y="424"/>
                        <a:pt x="264" y="714"/>
                      </a:cubicBezTo>
                      <a:cubicBezTo>
                        <a:pt x="69" y="593"/>
                        <a:pt x="85" y="409"/>
                        <a:pt x="87" y="363"/>
                      </a:cubicBezTo>
                      <a:cubicBezTo>
                        <a:pt x="88" y="197"/>
                        <a:pt x="205" y="0"/>
                        <a:pt x="20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9721" name="Group 18"/>
              <p:cNvGrpSpPr>
                <a:grpSpLocks/>
              </p:cNvGrpSpPr>
              <p:nvPr/>
            </p:nvGrpSpPr>
            <p:grpSpPr bwMode="auto">
              <a:xfrm>
                <a:off x="606" y="1080"/>
                <a:ext cx="2451" cy="1570"/>
                <a:chOff x="606" y="1010"/>
                <a:chExt cx="2451" cy="1570"/>
              </a:xfrm>
            </p:grpSpPr>
            <p:sp>
              <p:nvSpPr>
                <p:cNvPr id="29722" name="Freeform 46"/>
                <p:cNvSpPr>
                  <a:spLocks/>
                </p:cNvSpPr>
                <p:nvPr/>
              </p:nvSpPr>
              <p:spPr bwMode="auto">
                <a:xfrm>
                  <a:off x="2683" y="1564"/>
                  <a:ext cx="261" cy="1016"/>
                </a:xfrm>
                <a:custGeom>
                  <a:avLst/>
                  <a:gdLst>
                    <a:gd name="T0" fmla="*/ 0 w 179"/>
                    <a:gd name="T1" fmla="*/ 2147483647 h 696"/>
                    <a:gd name="T2" fmla="*/ 328124959 w 179"/>
                    <a:gd name="T3" fmla="*/ 2147483647 h 696"/>
                    <a:gd name="T4" fmla="*/ 1085935442 w 179"/>
                    <a:gd name="T5" fmla="*/ 2147483647 h 696"/>
                    <a:gd name="T6" fmla="*/ 710936742 w 179"/>
                    <a:gd name="T7" fmla="*/ 493878968 h 696"/>
                    <a:gd name="T8" fmla="*/ 499999075 w 179"/>
                    <a:gd name="T9" fmla="*/ 0 h 696"/>
                    <a:gd name="T10" fmla="*/ 0 w 179"/>
                    <a:gd name="T11" fmla="*/ 2147483647 h 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696"/>
                    <a:gd name="T20" fmla="*/ 179 w 179"/>
                    <a:gd name="T21" fmla="*/ 696 h 6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696">
                      <a:moveTo>
                        <a:pt x="0" y="630"/>
                      </a:moveTo>
                      <a:cubicBezTo>
                        <a:pt x="19" y="659"/>
                        <a:pt x="42" y="696"/>
                        <a:pt x="42" y="696"/>
                      </a:cubicBezTo>
                      <a:cubicBezTo>
                        <a:pt x="42" y="696"/>
                        <a:pt x="134" y="518"/>
                        <a:pt x="139" y="315"/>
                      </a:cubicBezTo>
                      <a:cubicBezTo>
                        <a:pt x="146" y="172"/>
                        <a:pt x="91" y="63"/>
                        <a:pt x="91" y="63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179" y="245"/>
                        <a:pt x="0" y="63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1C1C1"/>
                    </a:gs>
                    <a:gs pos="50000">
                      <a:srgbClr val="565656"/>
                    </a:gs>
                    <a:gs pos="100000">
                      <a:srgbClr val="C1C1C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29723" name="Group 20"/>
                <p:cNvGrpSpPr>
                  <a:grpSpLocks/>
                </p:cNvGrpSpPr>
                <p:nvPr/>
              </p:nvGrpSpPr>
              <p:grpSpPr bwMode="auto">
                <a:xfrm>
                  <a:off x="606" y="1010"/>
                  <a:ext cx="2451" cy="1570"/>
                  <a:chOff x="606" y="1010"/>
                  <a:chExt cx="2451" cy="1570"/>
                </a:xfrm>
              </p:grpSpPr>
              <p:sp>
                <p:nvSpPr>
                  <p:cNvPr id="29724" name="Freeform 48"/>
                  <p:cNvSpPr>
                    <a:spLocks/>
                  </p:cNvSpPr>
                  <p:nvPr/>
                </p:nvSpPr>
                <p:spPr bwMode="auto">
                  <a:xfrm>
                    <a:off x="2303" y="2376"/>
                    <a:ext cx="440" cy="204"/>
                  </a:xfrm>
                  <a:custGeom>
                    <a:avLst/>
                    <a:gdLst>
                      <a:gd name="T0" fmla="*/ 0 w 469"/>
                      <a:gd name="T1" fmla="*/ 0 h 218"/>
                      <a:gd name="T2" fmla="*/ 840714240 w 469"/>
                      <a:gd name="T3" fmla="*/ 237490071 h 218"/>
                      <a:gd name="T4" fmla="*/ 975977312 w 469"/>
                      <a:gd name="T5" fmla="*/ 450199381 h 218"/>
                      <a:gd name="T6" fmla="*/ 151911512 w 469"/>
                      <a:gd name="T7" fmla="*/ 206513462 h 218"/>
                      <a:gd name="T8" fmla="*/ 0 w 469"/>
                      <a:gd name="T9" fmla="*/ 0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9"/>
                      <a:gd name="T16" fmla="*/ 0 h 218"/>
                      <a:gd name="T17" fmla="*/ 469 w 469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9" h="218">
                        <a:moveTo>
                          <a:pt x="0" y="0"/>
                        </a:moveTo>
                        <a:lnTo>
                          <a:pt x="404" y="115"/>
                        </a:lnTo>
                        <a:lnTo>
                          <a:pt x="469" y="218"/>
                        </a:lnTo>
                        <a:lnTo>
                          <a:pt x="73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DBDBD"/>
                      </a:gs>
                      <a:gs pos="100000">
                        <a:srgbClr val="4B4B4B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grpSp>
                <p:nvGrpSpPr>
                  <p:cNvPr id="2972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06" y="1010"/>
                    <a:ext cx="2451" cy="1473"/>
                    <a:chOff x="606" y="1010"/>
                    <a:chExt cx="2451" cy="1473"/>
                  </a:xfrm>
                </p:grpSpPr>
                <p:sp>
                  <p:nvSpPr>
                    <p:cNvPr id="29726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06" y="1010"/>
                      <a:ext cx="2451" cy="1473"/>
                    </a:xfrm>
                    <a:custGeom>
                      <a:avLst/>
                      <a:gdLst>
                        <a:gd name="T0" fmla="*/ 2147483647 w 1678"/>
                        <a:gd name="T1" fmla="*/ 2147483647 h 1010"/>
                        <a:gd name="T2" fmla="*/ 2147483647 w 1678"/>
                        <a:gd name="T3" fmla="*/ 1970025963 h 1010"/>
                        <a:gd name="T4" fmla="*/ 911044533 w 1678"/>
                        <a:gd name="T5" fmla="*/ 2147483647 h 1010"/>
                        <a:gd name="T6" fmla="*/ 0 w 1678"/>
                        <a:gd name="T7" fmla="*/ 2147483647 h 1010"/>
                        <a:gd name="T8" fmla="*/ 2147483647 w 1678"/>
                        <a:gd name="T9" fmla="*/ 492507237 h 1010"/>
                        <a:gd name="T10" fmla="*/ 2147483647 w 1678"/>
                        <a:gd name="T11" fmla="*/ 2147483647 h 1010"/>
                        <a:gd name="T12" fmla="*/ 2147483647 w 1678"/>
                        <a:gd name="T13" fmla="*/ 2147483647 h 101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78"/>
                        <a:gd name="T22" fmla="*/ 0 h 1010"/>
                        <a:gd name="T23" fmla="*/ 1678 w 1678"/>
                        <a:gd name="T24" fmla="*/ 1010 h 101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78" h="1010">
                          <a:moveTo>
                            <a:pt x="1162" y="936"/>
                          </a:moveTo>
                          <a:cubicBezTo>
                            <a:pt x="1222" y="836"/>
                            <a:pt x="1371" y="388"/>
                            <a:pt x="985" y="252"/>
                          </a:cubicBezTo>
                          <a:cubicBezTo>
                            <a:pt x="471" y="122"/>
                            <a:pt x="116" y="637"/>
                            <a:pt x="116" y="637"/>
                          </a:cubicBezTo>
                          <a:cubicBezTo>
                            <a:pt x="116" y="637"/>
                            <a:pt x="116" y="637"/>
                            <a:pt x="0" y="603"/>
                          </a:cubicBezTo>
                          <a:cubicBezTo>
                            <a:pt x="272" y="215"/>
                            <a:pt x="727" y="0"/>
                            <a:pt x="1077" y="63"/>
                          </a:cubicBezTo>
                          <a:cubicBezTo>
                            <a:pt x="1416" y="123"/>
                            <a:pt x="1678" y="452"/>
                            <a:pt x="1422" y="1010"/>
                          </a:cubicBezTo>
                          <a:cubicBezTo>
                            <a:pt x="1357" y="994"/>
                            <a:pt x="1209" y="950"/>
                            <a:pt x="1162" y="93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6F6F6"/>
                        </a:gs>
                        <a:gs pos="100000">
                          <a:srgbClr val="717171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2972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775" y="1187"/>
                      <a:ext cx="1606" cy="826"/>
                    </a:xfrm>
                    <a:custGeom>
                      <a:avLst/>
                      <a:gdLst>
                        <a:gd name="T0" fmla="*/ 2147483647 w 1100"/>
                        <a:gd name="T1" fmla="*/ 1023682006 h 565"/>
                        <a:gd name="T2" fmla="*/ 0 w 1100"/>
                        <a:gd name="T3" fmla="*/ 2147483647 h 565"/>
                        <a:gd name="T4" fmla="*/ 423523900 w 1100"/>
                        <a:gd name="T5" fmla="*/ 2147483647 h 565"/>
                        <a:gd name="T6" fmla="*/ 2147483647 w 1100"/>
                        <a:gd name="T7" fmla="*/ 1464652532 h 565"/>
                        <a:gd name="T8" fmla="*/ 2147483647 w 1100"/>
                        <a:gd name="T9" fmla="*/ 2147483647 h 565"/>
                        <a:gd name="T10" fmla="*/ 2147483647 w 1100"/>
                        <a:gd name="T11" fmla="*/ 1023682006 h 56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00"/>
                        <a:gd name="T19" fmla="*/ 0 h 565"/>
                        <a:gd name="T20" fmla="*/ 1100 w 1100"/>
                        <a:gd name="T21" fmla="*/ 565 h 56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00" h="565">
                          <a:moveTo>
                            <a:pt x="869" y="130"/>
                          </a:moveTo>
                          <a:cubicBezTo>
                            <a:pt x="355" y="0"/>
                            <a:pt x="0" y="515"/>
                            <a:pt x="0" y="515"/>
                          </a:cubicBezTo>
                          <a:cubicBezTo>
                            <a:pt x="0" y="515"/>
                            <a:pt x="0" y="515"/>
                            <a:pt x="54" y="565"/>
                          </a:cubicBezTo>
                          <a:cubicBezTo>
                            <a:pt x="279" y="285"/>
                            <a:pt x="580" y="120"/>
                            <a:pt x="866" y="186"/>
                          </a:cubicBezTo>
                          <a:cubicBezTo>
                            <a:pt x="1050" y="226"/>
                            <a:pt x="1100" y="347"/>
                            <a:pt x="1100" y="347"/>
                          </a:cubicBezTo>
                          <a:cubicBezTo>
                            <a:pt x="1084" y="303"/>
                            <a:pt x="1043" y="192"/>
                            <a:pt x="869" y="1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3A3A3"/>
                        </a:gs>
                        <a:gs pos="50000">
                          <a:srgbClr val="525252"/>
                        </a:gs>
                        <a:gs pos="100000">
                          <a:srgbClr val="A3A3A3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2972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06" y="1890"/>
                      <a:ext cx="249" cy="123"/>
                    </a:xfrm>
                    <a:custGeom>
                      <a:avLst/>
                      <a:gdLst>
                        <a:gd name="T0" fmla="*/ 380616817 w 264"/>
                        <a:gd name="T1" fmla="*/ 110562880 h 131"/>
                        <a:gd name="T2" fmla="*/ 558236615 w 264"/>
                        <a:gd name="T3" fmla="*/ 273276413 h 131"/>
                        <a:gd name="T4" fmla="*/ 175506045 w 264"/>
                        <a:gd name="T5" fmla="*/ 162713503 h 131"/>
                        <a:gd name="T6" fmla="*/ 0 w 264"/>
                        <a:gd name="T7" fmla="*/ 0 h 131"/>
                        <a:gd name="T8" fmla="*/ 380616817 w 264"/>
                        <a:gd name="T9" fmla="*/ 110562880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4"/>
                        <a:gd name="T16" fmla="*/ 0 h 131"/>
                        <a:gd name="T17" fmla="*/ 264 w 264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4" h="131">
                          <a:moveTo>
                            <a:pt x="180" y="53"/>
                          </a:moveTo>
                          <a:lnTo>
                            <a:pt x="264" y="131"/>
                          </a:lnTo>
                          <a:lnTo>
                            <a:pt x="83" y="78"/>
                          </a:lnTo>
                          <a:lnTo>
                            <a:pt x="0" y="0"/>
                          </a:lnTo>
                          <a:lnTo>
                            <a:pt x="180" y="53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DBDBD"/>
                        </a:gs>
                        <a:gs pos="100000">
                          <a:srgbClr val="4B4B4B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</p:grpSp>
          </p:grpSp>
        </p:grpSp>
        <p:sp>
          <p:nvSpPr>
            <p:cNvPr id="29718" name="WordArt 51"/>
            <p:cNvSpPr>
              <a:spLocks noChangeArrowheads="1" noChangeShapeType="1" noTextEdit="1"/>
            </p:cNvSpPr>
            <p:nvPr/>
          </p:nvSpPr>
          <p:spPr bwMode="auto">
            <a:xfrm rot="1871965">
              <a:off x="1601" y="2329"/>
              <a:ext cx="1321" cy="10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740005"/>
                </a:avLst>
              </a:prstTxWarp>
            </a:bodyPr>
            <a:lstStyle/>
            <a:p>
              <a:pPr algn="ctr"/>
              <a:r>
                <a:rPr lang="tr-TR" sz="3600" b="1" kern="1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Verimli Büyüyen</a:t>
              </a:r>
              <a:endParaRPr lang="tr-TR" sz="3600" b="1" kern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719" name="WordArt 58"/>
            <p:cNvSpPr>
              <a:spLocks noChangeArrowheads="1" noChangeShapeType="1" noTextEdit="1"/>
            </p:cNvSpPr>
            <p:nvPr/>
          </p:nvSpPr>
          <p:spPr bwMode="auto">
            <a:xfrm rot="2571658">
              <a:off x="2189" y="1180"/>
              <a:ext cx="1418" cy="207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4295596"/>
                </a:avLst>
              </a:prstTxWarp>
            </a:bodyPr>
            <a:lstStyle/>
            <a:p>
              <a:pPr algn="ctr"/>
              <a:r>
                <a:rPr lang="tr-TR" sz="3600" b="1" kern="1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Güçlü, Karlı</a:t>
              </a:r>
              <a:endParaRPr lang="tr-TR" sz="3600" b="1" kern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33863" name="Rectangle 39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156">
            <a:off x="4611167" y="2937723"/>
            <a:ext cx="1700830" cy="64192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756384" y="349580"/>
            <a:ext cx="8066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Güçlü, Karlı ve Verimli </a:t>
            </a:r>
            <a:r>
              <a:rPr lang="tr-T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Büyüyen </a:t>
            </a:r>
            <a:r>
              <a:rPr lang="tr-TR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Index Grup</a:t>
            </a:r>
          </a:p>
        </p:txBody>
      </p:sp>
    </p:spTree>
    <p:extLst>
      <p:ext uri="{BB962C8B-B14F-4D97-AF65-F5344CB8AC3E}">
        <p14:creationId xmlns:p14="http://schemas.microsoft.com/office/powerpoint/2010/main" val="27500482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77350" y="0"/>
            <a:ext cx="2815796" cy="685800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580668" y="6301771"/>
            <a:ext cx="4667250" cy="45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904142" y="3288323"/>
            <a:ext cx="8740345" cy="5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tr-TR" sz="4400" dirty="0" smtClean="0">
                <a:solidFill>
                  <a:srgbClr val="C0000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Teşekkürler…</a:t>
            </a:r>
            <a:endParaRPr lang="tr-TR" sz="4400" dirty="0">
              <a:solidFill>
                <a:srgbClr val="C00000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58" y="5791779"/>
            <a:ext cx="1700696" cy="6418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118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903378" y="759140"/>
            <a:ext cx="1102533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PC </a:t>
            </a: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&amp; Internet Sahiplik </a:t>
            </a: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Oranları</a:t>
            </a:r>
            <a:endParaRPr lang="tr-TR" sz="3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3378" y="5940797"/>
            <a:ext cx="1700212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Kaynak: I</a:t>
            </a:r>
            <a:r>
              <a:rPr lang="tr-T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ndex </a:t>
            </a:r>
            <a:r>
              <a:rPr lang="tr-T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80" y="4482575"/>
            <a:ext cx="1956966" cy="94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787137"/>
              </p:ext>
            </p:extLst>
          </p:nvPr>
        </p:nvGraphicFramePr>
        <p:xfrm>
          <a:off x="1899225" y="1846037"/>
          <a:ext cx="4667037" cy="288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50278"/>
              </p:ext>
            </p:extLst>
          </p:nvPr>
        </p:nvGraphicFramePr>
        <p:xfrm>
          <a:off x="6593403" y="1770531"/>
          <a:ext cx="4278882" cy="295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809" y="4266489"/>
            <a:ext cx="2608073" cy="152572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93" y="4652072"/>
            <a:ext cx="1204606" cy="6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917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945663"/>
              </p:ext>
            </p:extLst>
          </p:nvPr>
        </p:nvGraphicFramePr>
        <p:xfrm>
          <a:off x="2010504" y="1047073"/>
          <a:ext cx="6849912" cy="349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kdörtgen 7"/>
          <p:cNvSpPr/>
          <p:nvPr/>
        </p:nvSpPr>
        <p:spPr>
          <a:xfrm>
            <a:off x="2010504" y="268221"/>
            <a:ext cx="71994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Evlerde BT Ürünleri Bulunma Oranları </a:t>
            </a:r>
          </a:p>
          <a:p>
            <a:pPr algn="ctr"/>
            <a:r>
              <a:rPr lang="tr-TR" sz="32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(Türkiye)</a:t>
            </a:r>
            <a:r>
              <a:rPr lang="tr-TR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r-T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52026"/>
              </p:ext>
            </p:extLst>
          </p:nvPr>
        </p:nvGraphicFramePr>
        <p:xfrm>
          <a:off x="1842955" y="4443031"/>
          <a:ext cx="7021903" cy="1550670"/>
        </p:xfrm>
        <a:graphic>
          <a:graphicData uri="http://schemas.openxmlformats.org/drawingml/2006/table">
            <a:tbl>
              <a:tblPr/>
              <a:tblGrid>
                <a:gridCol w="736824"/>
                <a:gridCol w="1090394"/>
                <a:gridCol w="1121249"/>
                <a:gridCol w="1075945"/>
                <a:gridCol w="785250"/>
                <a:gridCol w="1047675"/>
                <a:gridCol w="1164566"/>
              </a:tblGrid>
              <a:tr h="27776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Yıl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Masaüstü 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Taşınabilir 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Cep Telefonu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Smart TV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Oyun Konsolu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Digital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Kamera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8414238" y="1975338"/>
            <a:ext cx="123092" cy="114300"/>
          </a:xfrm>
          <a:prstGeom prst="rect">
            <a:avLst/>
          </a:prstGeom>
          <a:solidFill>
            <a:srgbClr val="B4D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2010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8414237" y="2161173"/>
            <a:ext cx="123092" cy="114300"/>
          </a:xfrm>
          <a:prstGeom prst="rect">
            <a:avLst/>
          </a:prstGeom>
          <a:solidFill>
            <a:srgbClr val="C8B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8414237" y="2330078"/>
            <a:ext cx="123092" cy="114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414237" y="2495319"/>
            <a:ext cx="123092" cy="114300"/>
          </a:xfrm>
          <a:prstGeom prst="rect">
            <a:avLst/>
          </a:prstGeom>
          <a:solidFill>
            <a:srgbClr val="A9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414237" y="2678184"/>
            <a:ext cx="123092" cy="114300"/>
          </a:xfrm>
          <a:prstGeom prst="rect">
            <a:avLst/>
          </a:prstGeom>
          <a:solidFill>
            <a:srgbClr val="F3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8537330" y="190168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2010</a:t>
            </a:r>
            <a:endParaRPr lang="tr-TR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8537329" y="207058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2011</a:t>
            </a:r>
            <a:endParaRPr lang="tr-TR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8537329" y="223694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</a:t>
            </a:r>
            <a:endParaRPr lang="tr-TR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537329" y="241657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2013</a:t>
            </a:r>
            <a:endParaRPr lang="tr-TR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537329" y="260452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endParaRPr lang="tr-TR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859744" y="6005424"/>
            <a:ext cx="8210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Kaynak: TUİK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273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457621" y="5993701"/>
            <a:ext cx="18453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Kaynak: IDC </a:t>
            </a:r>
            <a:r>
              <a:rPr lang="tr-TR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</a:t>
            </a:r>
            <a:r>
              <a:rPr lang="tr-TR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tr-T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87676"/>
              </p:ext>
            </p:extLst>
          </p:nvPr>
        </p:nvGraphicFramePr>
        <p:xfrm>
          <a:off x="1767555" y="1328057"/>
          <a:ext cx="8888722" cy="470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1767554" y="351355"/>
            <a:ext cx="8290845" cy="88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Türkiye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Bilişim Teknolojileri Pazarı </a:t>
            </a:r>
            <a:endParaRPr lang="tr-TR" sz="3200" b="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2012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</a:t>
            </a:r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 </a:t>
            </a:r>
            <a:r>
              <a:rPr lang="tr-T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 m $)  </a:t>
            </a:r>
            <a:endParaRPr lang="tr-TR" sz="20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44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79887"/>
              </p:ext>
            </p:extLst>
          </p:nvPr>
        </p:nvGraphicFramePr>
        <p:xfrm>
          <a:off x="1676400" y="1779956"/>
          <a:ext cx="9128286" cy="2670331"/>
        </p:xfrm>
        <a:graphic>
          <a:graphicData uri="http://schemas.openxmlformats.org/drawingml/2006/table">
            <a:tbl>
              <a:tblPr/>
              <a:tblGrid>
                <a:gridCol w="2534328"/>
                <a:gridCol w="941994"/>
                <a:gridCol w="941994"/>
                <a:gridCol w="941994"/>
                <a:gridCol w="941994"/>
                <a:gridCol w="941994"/>
                <a:gridCol w="941994"/>
                <a:gridCol w="941994"/>
              </a:tblGrid>
              <a:tr h="3387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BT Sektör Dağılımı (x m 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 BT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6,257 $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6,445 $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6,411 $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6,607 $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6,848 $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6,994 $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7,213 $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D1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Servis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1,192 $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1,356 $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1,383 $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1,472 $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1,616 $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1,754 $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1,890 $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Yazılım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863 $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937 $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1,014 $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1,089 $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Donanım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4,385 $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4,359 $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4,236 $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4,273 $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4,295 $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4,227 $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4,234 $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Server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251 $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2,294 $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2,072 $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1,916 $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1,859 $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1,786 $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1,625 $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1,548 $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Tablet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564 $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Veri Depolama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209 $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258 $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Yazıcı ve Çevre Birimleri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515 $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560 $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647 $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653 $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662 $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591169" y="5950843"/>
            <a:ext cx="18742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IDC Worldwide Black Book </a:t>
            </a:r>
            <a:endParaRPr lang="tr-T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767554" y="351355"/>
            <a:ext cx="8290845" cy="88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Türkiye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Bilişim Teknolojileri Pazarı </a:t>
            </a:r>
            <a:endParaRPr lang="tr-TR" sz="3200" b="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2012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</a:t>
            </a:r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 </a:t>
            </a:r>
            <a:r>
              <a:rPr lang="tr-T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 m $)  </a:t>
            </a:r>
            <a:endParaRPr lang="tr-TR" sz="20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01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950053" y="5994023"/>
            <a:ext cx="18742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Kaynak</a:t>
            </a:r>
            <a:r>
              <a:rPr lang="en-US" sz="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IDC Worldwide Black Book 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29221"/>
              </p:ext>
            </p:extLst>
          </p:nvPr>
        </p:nvGraphicFramePr>
        <p:xfrm>
          <a:off x="2054032" y="5118410"/>
          <a:ext cx="8055867" cy="899607"/>
        </p:xfrm>
        <a:graphic>
          <a:graphicData uri="http://schemas.openxmlformats.org/drawingml/2006/table">
            <a:tbl>
              <a:tblPr/>
              <a:tblGrid>
                <a:gridCol w="2283842"/>
                <a:gridCol w="695203"/>
                <a:gridCol w="846137"/>
                <a:gridCol w="846137"/>
                <a:gridCol w="846137"/>
                <a:gridCol w="846137"/>
                <a:gridCol w="846137"/>
                <a:gridCol w="846137"/>
              </a:tblGrid>
              <a:tr h="38115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Türkiye Akıllı Cep Telefonu Pazar Dağılımı 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 m 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 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Akıllı Cep Telefonu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1,854 $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3,475 $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4,341 $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4,511 $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4,533 $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4,589 $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4,656 $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Büyüme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1337"/>
              </p:ext>
            </p:extLst>
          </p:nvPr>
        </p:nvGraphicFramePr>
        <p:xfrm>
          <a:off x="2117692" y="1245474"/>
          <a:ext cx="7959400" cy="3689182"/>
        </p:xfrm>
        <a:graphic>
          <a:graphicData uri="http://schemas.openxmlformats.org/drawingml/2006/table">
            <a:tbl>
              <a:tblPr/>
              <a:tblGrid>
                <a:gridCol w="2266510"/>
                <a:gridCol w="813270"/>
                <a:gridCol w="813270"/>
                <a:gridCol w="813270"/>
                <a:gridCol w="813270"/>
                <a:gridCol w="813270"/>
                <a:gridCol w="813270"/>
                <a:gridCol w="813270"/>
              </a:tblGrid>
              <a:tr h="2409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BT Sektör Dağılımı (x m $)</a:t>
                      </a:r>
                    </a:p>
                  </a:txBody>
                  <a:tcPr marL="9305" marR="9305" marT="930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Donanım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4,385 $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4,359 $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4,236 $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4,273 $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4,295 $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4,227 $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4,234 $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1908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Yazılım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680 $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730 $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792 $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863 $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937 $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1,014 $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1,089 $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8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Servis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1,192 $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1,356 $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1,383 $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1,472 $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1,616 $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1,754 $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1,890 $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190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Toplam BT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6,257 $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6,445 $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6,411 $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6,607 $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6,848 $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6,994 $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7,213 $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190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Büyüme 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3.0%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-0.5%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B394"/>
                    </a:solidFill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Segmentlerde Büyüme</a:t>
                      </a:r>
                    </a:p>
                  </a:txBody>
                  <a:tcPr marL="9305" marR="9305" marT="930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Donanım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-0.6%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-2.8%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0.9%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0.5%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0.2%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190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Yazılım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7.4%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8.4%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9.0%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8.2%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7.4%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Servis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13.7%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2.0%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6.4%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9.8%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8.5%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7.8%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305" marR="9305" marT="9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Segmentlerde Dağılım</a:t>
                      </a:r>
                    </a:p>
                  </a:txBody>
                  <a:tcPr marL="9305" marR="9305" marT="930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 T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9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Donanım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64.7%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62.7%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60.4%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58.7%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DA"/>
                    </a:solidFill>
                  </a:tcPr>
                </a:tc>
              </a:tr>
              <a:tr h="23904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Yazılım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10.9%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11.3%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12.3%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13.7%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14.5%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Servis</a:t>
                      </a:r>
                    </a:p>
                  </a:txBody>
                  <a:tcPr marL="9305" marR="9305" marT="930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21.0%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22.3%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23.6%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25.1%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26.2%</a:t>
                      </a:r>
                    </a:p>
                  </a:txBody>
                  <a:tcPr marL="9305" marR="9305" marT="930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6C3"/>
                    </a:solidFill>
                  </a:tcPr>
                </a:tc>
              </a:tr>
            </a:tbl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>
          <a:xfrm>
            <a:off x="1767554" y="351355"/>
            <a:ext cx="8290845" cy="88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Türkiye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Bilişim Teknolojileri Pazarı </a:t>
            </a:r>
            <a:endParaRPr lang="tr-TR" sz="3200" b="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2012 </a:t>
            </a:r>
            <a:r>
              <a:rPr lang="tr-TR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</a:t>
            </a:r>
            <a:r>
              <a:rPr lang="tr-T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 </a:t>
            </a:r>
            <a:r>
              <a:rPr lang="tr-T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(x m $)  </a:t>
            </a:r>
            <a:endParaRPr lang="tr-TR" sz="20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theme/_rels/themeOverr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theme/_rels/themeOverr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kış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Hisse Senedi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2">
          <a:duotone>
            <a:schemeClr val="phClr">
              <a:shade val="55000"/>
              <a:alpha val="20000"/>
            </a:schemeClr>
            <a:schemeClr val="phClr">
              <a:tint val="40000"/>
              <a:shade val="90000"/>
              <a:satMod val="60000"/>
              <a:alpha val="20000"/>
            </a:schemeClr>
          </a:duotone>
        </a:blip>
        <a:tile tx="0" ty="0" sx="58000" sy="38000" flip="none" algn="tl"/>
      </a:blipFill>
      <a:blipFill>
        <a:blip xmlns:r="http://schemas.openxmlformats.org/officeDocument/2006/relationships" r:embed="rId3">
          <a:duotone>
            <a:schemeClr val="phClr">
              <a:shade val="12000"/>
              <a:satMod val="240000"/>
            </a:schemeClr>
            <a:schemeClr val="phClr">
              <a:tint val="65000"/>
            </a:schemeClr>
          </a:duotone>
        </a:blip>
        <a:stretch>
          <a:fillRect/>
        </a:stretch>
      </a:blipFill>
    </a:bgFillStyleLst>
  </a:fmtScheme>
</a:themeOverride>
</file>

<file path=ppt/theme/themeOverride1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kış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Hisse Senedi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2">
          <a:duotone>
            <a:schemeClr val="phClr">
              <a:shade val="55000"/>
              <a:alpha val="20000"/>
            </a:schemeClr>
            <a:schemeClr val="phClr">
              <a:tint val="40000"/>
              <a:shade val="90000"/>
              <a:satMod val="60000"/>
              <a:alpha val="20000"/>
            </a:schemeClr>
          </a:duotone>
        </a:blip>
        <a:tile tx="0" ty="0" sx="58000" sy="38000" flip="none" algn="tl"/>
      </a:blipFill>
      <a:blipFill>
        <a:blip xmlns:r="http://schemas.openxmlformats.org/officeDocument/2006/relationships" r:embed="rId3">
          <a:duotone>
            <a:schemeClr val="phClr">
              <a:shade val="12000"/>
              <a:satMod val="240000"/>
            </a:schemeClr>
            <a:schemeClr val="phClr">
              <a:tint val="65000"/>
            </a:schemeClr>
          </a:duotone>
        </a:blip>
        <a:stretch>
          <a:fillRect/>
        </a:stretch>
      </a:blipFill>
    </a:bgFillStyleLst>
  </a:fmtScheme>
</a:themeOverride>
</file>

<file path=ppt/theme/themeOverride1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kış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Hisse Senedi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2">
          <a:duotone>
            <a:schemeClr val="phClr">
              <a:shade val="55000"/>
              <a:alpha val="20000"/>
            </a:schemeClr>
            <a:schemeClr val="phClr">
              <a:tint val="40000"/>
              <a:shade val="90000"/>
              <a:satMod val="60000"/>
              <a:alpha val="20000"/>
            </a:schemeClr>
          </a:duotone>
        </a:blip>
        <a:tile tx="0" ty="0" sx="58000" sy="38000" flip="none" algn="tl"/>
      </a:blipFill>
      <a:blipFill>
        <a:blip xmlns:r="http://schemas.openxmlformats.org/officeDocument/2006/relationships" r:embed="rId3">
          <a:duotone>
            <a:schemeClr val="phClr">
              <a:shade val="12000"/>
              <a:satMod val="240000"/>
            </a:schemeClr>
            <a:schemeClr val="phClr">
              <a:tint val="65000"/>
            </a:schemeClr>
          </a:duotone>
        </a:blip>
        <a:stretch>
          <a:fillRect/>
        </a:stretch>
      </a:blip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2757</Words>
  <Application>Microsoft Office PowerPoint</Application>
  <PresentationFormat>Geniş ekran</PresentationFormat>
  <Paragraphs>1479</Paragraphs>
  <Slides>41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0" baseType="lpstr">
      <vt:lpstr>Arial Unicode MS</vt:lpstr>
      <vt:lpstr>Dotum</vt:lpstr>
      <vt:lpstr>Arial</vt:lpstr>
      <vt:lpstr>Arial Black</vt:lpstr>
      <vt:lpstr>Book Antiqua</vt:lpstr>
      <vt:lpstr>Calibri</vt:lpstr>
      <vt:lpstr>Calibri Light</vt:lpstr>
      <vt:lpstr>Wingdings</vt:lpstr>
      <vt:lpstr>Office Teması</vt:lpstr>
      <vt:lpstr>PowerPoint Sunusu</vt:lpstr>
      <vt:lpstr>Gündem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Index Grup Şirketleri ve İştirak Yapısı</vt:lpstr>
      <vt:lpstr>PowerPoint Sunusu</vt:lpstr>
      <vt:lpstr>PowerPoint Sunusu</vt:lpstr>
      <vt:lpstr>PowerPoint Sunusu</vt:lpstr>
      <vt:lpstr>PowerPoint Sunusu</vt:lpstr>
      <vt:lpstr>Ana Ürün Gruplarımız</vt:lpstr>
      <vt:lpstr>PowerPoint Sunusu</vt:lpstr>
      <vt:lpstr>PowerPoint Sunusu</vt:lpstr>
      <vt:lpstr>PowerPoint Sunusu</vt:lpstr>
      <vt:lpstr>PowerPoint Sunusu</vt:lpstr>
      <vt:lpstr>Ciro ve Brüt Kar (Bin TL)</vt:lpstr>
      <vt:lpstr>Özet Gelir Tablosu</vt:lpstr>
      <vt:lpstr>Özet Bilanço (Bin TL)</vt:lpstr>
      <vt:lpstr>PowerPoint Sunusu</vt:lpstr>
      <vt:lpstr>İşletme Sermayesi (Bin TL)</vt:lpstr>
      <vt:lpstr>Nakit Akışı (Bin TL)</vt:lpstr>
      <vt:lpstr>PowerPoint Sunusu</vt:lpstr>
      <vt:lpstr>Gündem</vt:lpstr>
      <vt:lpstr>Index Grup Şirketleri 2015 Yılı Ciro Hedefleri (Solo) (x milyon TL)</vt:lpstr>
      <vt:lpstr>PowerPoint Sunusu</vt:lpstr>
      <vt:lpstr>25 Yıllık Görkemli Öykünün Değerli Sonucu</vt:lpstr>
      <vt:lpstr>Güçlü Yatırımlar ve Olumlu Sonuçları</vt:lpstr>
      <vt:lpstr>PowerPoint Sunusu</vt:lpstr>
      <vt:lpstr>Lojistikte güçlü oyuncu TEKLOS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Arzu SAGLAM</dc:creator>
  <cp:lastModifiedBy>Onur KARA</cp:lastModifiedBy>
  <cp:revision>789</cp:revision>
  <cp:lastPrinted>2015-03-06T07:40:19Z</cp:lastPrinted>
  <dcterms:created xsi:type="dcterms:W3CDTF">2014-02-21T12:22:24Z</dcterms:created>
  <dcterms:modified xsi:type="dcterms:W3CDTF">2015-03-16T15:56:25Z</dcterms:modified>
</cp:coreProperties>
</file>